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5143500" cx="9144000"/>
  <p:notesSz cx="6858000" cy="9144000"/>
  <p:embeddedFontLst>
    <p:embeddedFont>
      <p:font typeface="Montserrat SemiBold"/>
      <p:regular r:id="rId66"/>
      <p:bold r:id="rId67"/>
      <p:italic r:id="rId68"/>
      <p:boldItalic r:id="rId69"/>
    </p:embeddedFont>
    <p:embeddedFont>
      <p:font typeface="Montserrat"/>
      <p:regular r:id="rId70"/>
      <p:bold r:id="rId71"/>
      <p:italic r:id="rId72"/>
      <p:boldItalic r:id="rId73"/>
    </p:embeddedFont>
    <p:embeddedFont>
      <p:font typeface="Montserrat Medium"/>
      <p:regular r:id="rId74"/>
      <p:bold r:id="rId75"/>
      <p:italic r:id="rId76"/>
      <p:boldItalic r:id="rId77"/>
    </p:embeddedFont>
    <p:embeddedFont>
      <p:font typeface="Montserrat Light"/>
      <p:regular r:id="rId78"/>
      <p:bold r:id="rId79"/>
      <p:italic r:id="rId80"/>
      <p:boldItalic r:id="rId81"/>
    </p:embeddedFont>
    <p:embeddedFont>
      <p:font typeface="Helvetica Neue"/>
      <p:regular r:id="rId82"/>
      <p:bold r:id="rId83"/>
      <p:italic r:id="rId84"/>
      <p:boldItalic r:id="rId85"/>
    </p:embeddedFont>
    <p:embeddedFont>
      <p:font typeface="Helvetica Neue Light"/>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5F8BF6-2348-410F-9D4B-4457420F55D8}">
  <a:tblStyle styleId="{8C5F8BF6-2348-410F-9D4B-4457420F55D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25D3008-C6DC-47FE-AC1E-A461D53D78CB}"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D700C76-0C45-4396-B0C6-F4FD00B74FDE}" styleName="Table_2">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rgbClr val="FFFFFF"/>
      </a:tcTxStyle>
      <a:tcStyle>
        <a:fill>
          <a:solidFill>
            <a:srgbClr val="4472C4"/>
          </a:solidFill>
        </a:fill>
      </a:tcStyle>
    </a:lastCol>
    <a:firstCol>
      <a:tcTxStyle b="on" i="off">
        <a:font>
          <a:latin typeface="Calibri"/>
          <a:ea typeface="Calibri"/>
          <a:cs typeface="Calibri"/>
        </a:font>
        <a:srgbClr val="FFFFFF"/>
      </a:tcTxStyle>
      <a:tcStyle>
        <a:fill>
          <a:solidFill>
            <a:srgbClr val="4472C4"/>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4472C4"/>
          </a:solidFill>
        </a:fill>
      </a:tcStyle>
    </a:lastRow>
    <a:seCell>
      <a:tcTxStyle/>
    </a:seCell>
    <a:swCell>
      <a:tcTxStyle/>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4472C4"/>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HelveticaNeue-italic.fntdata"/><Relationship Id="rId83" Type="http://schemas.openxmlformats.org/officeDocument/2006/relationships/font" Target="fonts/HelveticaNeue-bold.fntdata"/><Relationship Id="rId42" Type="http://schemas.openxmlformats.org/officeDocument/2006/relationships/slide" Target="slides/slide36.xml"/><Relationship Id="rId86" Type="http://schemas.openxmlformats.org/officeDocument/2006/relationships/font" Target="fonts/HelveticaNeueLight-regular.fntdata"/><Relationship Id="rId41" Type="http://schemas.openxmlformats.org/officeDocument/2006/relationships/slide" Target="slides/slide35.xml"/><Relationship Id="rId85" Type="http://schemas.openxmlformats.org/officeDocument/2006/relationships/font" Target="fonts/HelveticaNeue-boldItalic.fntdata"/><Relationship Id="rId44" Type="http://schemas.openxmlformats.org/officeDocument/2006/relationships/slide" Target="slides/slide38.xml"/><Relationship Id="rId88" Type="http://schemas.openxmlformats.org/officeDocument/2006/relationships/font" Target="fonts/HelveticaNeueLight-italic.fntdata"/><Relationship Id="rId43" Type="http://schemas.openxmlformats.org/officeDocument/2006/relationships/slide" Target="slides/slide37.xml"/><Relationship Id="rId87" Type="http://schemas.openxmlformats.org/officeDocument/2006/relationships/font" Target="fonts/HelveticaNeueLight-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HelveticaNeueLight-boldItalic.fntdata"/><Relationship Id="rId80" Type="http://schemas.openxmlformats.org/officeDocument/2006/relationships/font" Target="fonts/MontserratLight-italic.fntdata"/><Relationship Id="rId82" Type="http://schemas.openxmlformats.org/officeDocument/2006/relationships/font" Target="fonts/HelveticaNeue-regular.fntdata"/><Relationship Id="rId81" Type="http://schemas.openxmlformats.org/officeDocument/2006/relationships/font" Target="fonts/Montserrat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ontserrat-boldItalic.fntdata"/><Relationship Id="rId72" Type="http://schemas.openxmlformats.org/officeDocument/2006/relationships/font" Target="fonts/Montserrat-italic.fntdata"/><Relationship Id="rId31" Type="http://schemas.openxmlformats.org/officeDocument/2006/relationships/slide" Target="slides/slide25.xml"/><Relationship Id="rId75" Type="http://schemas.openxmlformats.org/officeDocument/2006/relationships/font" Target="fonts/MontserratMedium-bold.fntdata"/><Relationship Id="rId30" Type="http://schemas.openxmlformats.org/officeDocument/2006/relationships/slide" Target="slides/slide24.xml"/><Relationship Id="rId74" Type="http://schemas.openxmlformats.org/officeDocument/2006/relationships/font" Target="fonts/MontserratMedium-regular.fntdata"/><Relationship Id="rId33" Type="http://schemas.openxmlformats.org/officeDocument/2006/relationships/slide" Target="slides/slide27.xml"/><Relationship Id="rId77" Type="http://schemas.openxmlformats.org/officeDocument/2006/relationships/font" Target="fonts/MontserratMedium-boldItalic.fntdata"/><Relationship Id="rId32" Type="http://schemas.openxmlformats.org/officeDocument/2006/relationships/slide" Target="slides/slide26.xml"/><Relationship Id="rId76" Type="http://schemas.openxmlformats.org/officeDocument/2006/relationships/font" Target="fonts/MontserratMedium-italic.fntdata"/><Relationship Id="rId35" Type="http://schemas.openxmlformats.org/officeDocument/2006/relationships/slide" Target="slides/slide29.xml"/><Relationship Id="rId79" Type="http://schemas.openxmlformats.org/officeDocument/2006/relationships/font" Target="fonts/MontserratLight-bold.fntdata"/><Relationship Id="rId34" Type="http://schemas.openxmlformats.org/officeDocument/2006/relationships/slide" Target="slides/slide28.xml"/><Relationship Id="rId78" Type="http://schemas.openxmlformats.org/officeDocument/2006/relationships/font" Target="fonts/MontserratLight-regular.fntdata"/><Relationship Id="rId71" Type="http://schemas.openxmlformats.org/officeDocument/2006/relationships/font" Target="fonts/Montserrat-bold.fntdata"/><Relationship Id="rId70" Type="http://schemas.openxmlformats.org/officeDocument/2006/relationships/font" Target="fonts/Montserrat-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MontserratSemiBold-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MontserratSemiBold-italic.fntdata"/><Relationship Id="rId23" Type="http://schemas.openxmlformats.org/officeDocument/2006/relationships/slide" Target="slides/slide17.xml"/><Relationship Id="rId67" Type="http://schemas.openxmlformats.org/officeDocument/2006/relationships/font" Target="fonts/MontserratSemiBold-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MontserratSemiBold-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cfcc780e85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cfcc780e85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ac4b720c0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ac4b720c0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c4b720c0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c4b720c0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cfcc780e8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cfcc780e8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ee724895b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ee724895b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cfcc780e8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cfcc780e8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cfcc780e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cfcc780e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cbd9ba64c1_3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cbd9ba64c1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cfcc780e8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cfcc780e8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cbd9ba64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cbd9ba64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c7a9ed1ab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c7a9ed1ab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cbd9ba64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cbd9ba64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cbd9ba64c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cbd9ba64c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cfcc780e8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cfcc780e8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cbd9ba64c1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cbd9ba64c1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aededb648a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aededb648a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aededb648a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aededb648a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ac4b720c0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ac4b720c0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ee724895b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ee724895b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aededb648a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aededb648a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aededb648a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aededb648a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cfcc780e8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cfcc780e8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ee724895b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ee724895b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ee724895b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ee724895b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ee724895b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ee724895b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ee724895b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ee724895b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ee724895b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ee724895b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ee724895b6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ee724895b6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ee724895b6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ee724895b6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ee724895b6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ee724895b6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ee724895b6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ee724895b6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ee724895b6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ee724895b6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cfcc780e8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cfcc780e8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ee724895b6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ee724895b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ee724895b6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ee724895b6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ee724895b6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ee724895b6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ee724895b6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ee724895b6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ee724895b6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ee724895b6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ee724895b6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ee724895b6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ee724895b6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ee724895b6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cfcc780e85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cfcc780e85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c7a9ed1ab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c7a9ed1ab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c7a9ed1ab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c7a9ed1ab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cfcc780e85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cfcc780e85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cfcc780e8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cfcc780e8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cfcc780e8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cfcc780e8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cfcc780e85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cfcc780e85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cfcc780e85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cfcc780e85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cfcc780e85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1cfcc780e85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cfcc780e85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1cfcc780e85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ac4b720c0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ac4b720c0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ac4b720c0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ac4b720c0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cfcc780e85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1cfcc780e85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cfcc780e85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cfcc780e85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cfcc780e8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cfcc780e8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ee724895b6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ee724895b6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c7a9ed1ab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c7a9ed1ab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cfcc780e8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cfcc780e8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2.jp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7.jp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31.jpg"/><Relationship Id="rId5" Type="http://schemas.openxmlformats.org/officeDocument/2006/relationships/image" Target="../media/image6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36.jpg"/><Relationship Id="rId5" Type="http://schemas.openxmlformats.org/officeDocument/2006/relationships/image" Target="../media/image23.png"/><Relationship Id="rId6"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7.jpg"/><Relationship Id="rId5"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5.png"/><Relationship Id="rId5" Type="http://schemas.openxmlformats.org/officeDocument/2006/relationships/image" Target="../media/image32.png"/><Relationship Id="rId6"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5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43.jpg"/><Relationship Id="rId5" Type="http://schemas.openxmlformats.org/officeDocument/2006/relationships/image" Target="../media/image40.jpg"/><Relationship Id="rId6" Type="http://schemas.openxmlformats.org/officeDocument/2006/relationships/image" Target="../media/image4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4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57.jpg"/><Relationship Id="rId5"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4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1812375" y="1253825"/>
            <a:ext cx="7801500" cy="792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Montserrat Medium"/>
                <a:ea typeface="Montserrat Medium"/>
                <a:cs typeface="Montserrat Medium"/>
                <a:sym typeface="Montserrat Medium"/>
              </a:rPr>
              <a:t>2024 Annual Meeting</a:t>
            </a:r>
            <a:endParaRPr sz="2400">
              <a:solidFill>
                <a:srgbClr val="FFFFFF"/>
              </a:solidFill>
              <a:latin typeface="Montserrat Medium"/>
              <a:ea typeface="Montserrat Medium"/>
              <a:cs typeface="Montserrat Medium"/>
              <a:sym typeface="Montserrat Medium"/>
            </a:endParaRPr>
          </a:p>
        </p:txBody>
      </p:sp>
      <p:sp>
        <p:nvSpPr>
          <p:cNvPr id="55" name="Google Shape;55;p13"/>
          <p:cNvSpPr txBox="1"/>
          <p:nvPr/>
        </p:nvSpPr>
        <p:spPr>
          <a:xfrm>
            <a:off x="3206350" y="3361226"/>
            <a:ext cx="78015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Montserrat Light"/>
                <a:ea typeface="Montserrat Light"/>
                <a:cs typeface="Montserrat Light"/>
                <a:sym typeface="Montserrat Light"/>
              </a:rPr>
              <a:t>Marblehead</a:t>
            </a:r>
            <a:endParaRPr sz="2100">
              <a:solidFill>
                <a:srgbClr val="FFFFFF"/>
              </a:solidFill>
              <a:latin typeface="Montserrat Light"/>
              <a:ea typeface="Montserrat Light"/>
              <a:cs typeface="Montserrat Light"/>
              <a:sym typeface="Montserrat Light"/>
            </a:endParaRPr>
          </a:p>
          <a:p>
            <a:pPr indent="0" lvl="0" marL="0" rtl="0" algn="ctr">
              <a:spcBef>
                <a:spcPts val="0"/>
              </a:spcBef>
              <a:spcAft>
                <a:spcPts val="0"/>
              </a:spcAft>
              <a:buNone/>
            </a:pPr>
            <a:r>
              <a:rPr lang="en" sz="2100">
                <a:solidFill>
                  <a:srgbClr val="FFFFFF"/>
                </a:solidFill>
                <a:latin typeface="Montserrat Light"/>
                <a:ea typeface="Montserrat Light"/>
                <a:cs typeface="Montserrat Light"/>
                <a:sym typeface="Montserrat Light"/>
              </a:rPr>
              <a:t>January 13, 2024</a:t>
            </a:r>
            <a:endParaRPr sz="2100">
              <a:solidFill>
                <a:srgbClr val="FFFFFF"/>
              </a:solidFill>
              <a:latin typeface="Montserrat Light"/>
              <a:ea typeface="Montserrat Light"/>
              <a:cs typeface="Montserrat Light"/>
              <a:sym typeface="Montserrat Light"/>
            </a:endParaRPr>
          </a:p>
        </p:txBody>
      </p:sp>
      <p:cxnSp>
        <p:nvCxnSpPr>
          <p:cNvPr id="56" name="Google Shape;56;p13"/>
          <p:cNvCxnSpPr/>
          <p:nvPr/>
        </p:nvCxnSpPr>
        <p:spPr>
          <a:xfrm>
            <a:off x="6358325" y="3200750"/>
            <a:ext cx="1789500" cy="0"/>
          </a:xfrm>
          <a:prstGeom prst="straightConnector1">
            <a:avLst/>
          </a:prstGeom>
          <a:noFill/>
          <a:ln cap="flat" cmpd="sng" w="19050">
            <a:solidFill>
              <a:srgbClr val="D42E12"/>
            </a:solidFill>
            <a:prstDash val="solid"/>
            <a:round/>
            <a:headEnd len="med" w="med" type="none"/>
            <a:tailEnd len="med" w="med" type="none"/>
          </a:ln>
        </p:spPr>
      </p:cxnSp>
      <p:grpSp>
        <p:nvGrpSpPr>
          <p:cNvPr id="57" name="Google Shape;57;p13"/>
          <p:cNvGrpSpPr/>
          <p:nvPr/>
        </p:nvGrpSpPr>
        <p:grpSpPr>
          <a:xfrm>
            <a:off x="0" y="96400"/>
            <a:ext cx="2303800" cy="1402225"/>
            <a:chOff x="2158500" y="129900"/>
            <a:chExt cx="2303800" cy="1402225"/>
          </a:xfrm>
        </p:grpSpPr>
        <p:pic>
          <p:nvPicPr>
            <p:cNvPr id="58" name="Google Shape;58;p13"/>
            <p:cNvPicPr preferRelativeResize="0"/>
            <p:nvPr/>
          </p:nvPicPr>
          <p:blipFill rotWithShape="1">
            <a:blip r:embed="rId4">
              <a:alphaModFix/>
            </a:blip>
            <a:srcRect b="0" l="59316" r="0" t="0"/>
            <a:stretch/>
          </p:blipFill>
          <p:spPr>
            <a:xfrm>
              <a:off x="3523425" y="129900"/>
              <a:ext cx="938875" cy="1384650"/>
            </a:xfrm>
            <a:prstGeom prst="rect">
              <a:avLst/>
            </a:prstGeom>
            <a:noFill/>
            <a:ln>
              <a:noFill/>
            </a:ln>
          </p:spPr>
        </p:pic>
        <p:pic>
          <p:nvPicPr>
            <p:cNvPr id="59" name="Google Shape;59;p13"/>
            <p:cNvPicPr preferRelativeResize="0"/>
            <p:nvPr/>
          </p:nvPicPr>
          <p:blipFill rotWithShape="1">
            <a:blip r:embed="rId5">
              <a:alphaModFix/>
            </a:blip>
            <a:srcRect b="0" l="0" r="40856" t="0"/>
            <a:stretch/>
          </p:blipFill>
          <p:spPr>
            <a:xfrm>
              <a:off x="2158500" y="147525"/>
              <a:ext cx="1364926" cy="13846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cxnSp>
        <p:nvCxnSpPr>
          <p:cNvPr id="134" name="Google Shape;134;p22"/>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35" name="Google Shape;135;p22"/>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136" name="Google Shape;136;p22"/>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REAR </a:t>
            </a:r>
            <a:endParaRPr sz="2100">
              <a:solidFill>
                <a:srgbClr val="260D54"/>
              </a:solidFill>
              <a:latin typeface="Montserrat SemiBold"/>
              <a:ea typeface="Montserrat SemiBold"/>
              <a:cs typeface="Montserrat SemiBold"/>
              <a:sym typeface="Montserrat SemiBold"/>
            </a:endParaRPr>
          </a:p>
          <a:p>
            <a:pPr indent="0" lvl="0" marL="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COMMODORE’S REPORT</a:t>
            </a:r>
            <a:endParaRPr sz="2100">
              <a:solidFill>
                <a:srgbClr val="260D54"/>
              </a:solidFill>
              <a:latin typeface="Montserrat SemiBold"/>
              <a:ea typeface="Montserrat SemiBold"/>
              <a:cs typeface="Montserrat SemiBold"/>
              <a:sym typeface="Montserrat SemiBold"/>
            </a:endParaRPr>
          </a:p>
        </p:txBody>
      </p:sp>
      <p:sp>
        <p:nvSpPr>
          <p:cNvPr id="137" name="Google Shape;137;p22"/>
          <p:cNvSpPr txBox="1"/>
          <p:nvPr/>
        </p:nvSpPr>
        <p:spPr>
          <a:xfrm>
            <a:off x="797850" y="2421200"/>
            <a:ext cx="155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TY ANDERSON</a:t>
            </a:r>
            <a:endParaRPr b="1">
              <a:latin typeface="Montserrat"/>
              <a:ea typeface="Montserrat"/>
              <a:cs typeface="Montserrat"/>
              <a:sym typeface="Montserrat"/>
            </a:endParaRPr>
          </a:p>
        </p:txBody>
      </p:sp>
      <p:pic>
        <p:nvPicPr>
          <p:cNvPr id="138" name="Google Shape;138;p22"/>
          <p:cNvPicPr preferRelativeResize="0"/>
          <p:nvPr/>
        </p:nvPicPr>
        <p:blipFill rotWithShape="1">
          <a:blip r:embed="rId4">
            <a:alphaModFix/>
          </a:blip>
          <a:srcRect b="0" l="4636" r="4636" t="0"/>
          <a:stretch/>
        </p:blipFill>
        <p:spPr>
          <a:xfrm>
            <a:off x="2874096" y="625"/>
            <a:ext cx="7913054" cy="51422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cxnSp>
        <p:nvCxnSpPr>
          <p:cNvPr id="143" name="Google Shape;143;p23"/>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44" name="Google Shape;144;p23"/>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145" name="Google Shape;145;p23"/>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VICE</a:t>
            </a:r>
            <a:r>
              <a:rPr lang="en" sz="2100">
                <a:solidFill>
                  <a:srgbClr val="260D54"/>
                </a:solidFill>
                <a:latin typeface="Montserrat SemiBold"/>
                <a:ea typeface="Montserrat SemiBold"/>
                <a:cs typeface="Montserrat SemiBold"/>
                <a:sym typeface="Montserrat SemiBold"/>
              </a:rPr>
              <a:t> </a:t>
            </a:r>
            <a:endParaRPr sz="2100">
              <a:solidFill>
                <a:srgbClr val="260D54"/>
              </a:solidFill>
              <a:latin typeface="Montserrat SemiBold"/>
              <a:ea typeface="Montserrat SemiBold"/>
              <a:cs typeface="Montserrat SemiBold"/>
              <a:sym typeface="Montserrat SemiBold"/>
            </a:endParaRPr>
          </a:p>
          <a:p>
            <a:pPr indent="0" lvl="0" marL="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COMMODORE’S REPORT</a:t>
            </a:r>
            <a:endParaRPr sz="2100">
              <a:solidFill>
                <a:srgbClr val="260D54"/>
              </a:solidFill>
              <a:latin typeface="Montserrat SemiBold"/>
              <a:ea typeface="Montserrat SemiBold"/>
              <a:cs typeface="Montserrat SemiBold"/>
              <a:sym typeface="Montserrat SemiBold"/>
            </a:endParaRPr>
          </a:p>
        </p:txBody>
      </p:sp>
      <p:sp>
        <p:nvSpPr>
          <p:cNvPr id="146" name="Google Shape;146;p23"/>
          <p:cNvSpPr txBox="1"/>
          <p:nvPr/>
        </p:nvSpPr>
        <p:spPr>
          <a:xfrm>
            <a:off x="598200" y="2421200"/>
            <a:ext cx="184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ANDREW WEISS</a:t>
            </a:r>
            <a:endParaRPr b="1">
              <a:latin typeface="Montserrat"/>
              <a:ea typeface="Montserrat"/>
              <a:cs typeface="Montserrat"/>
              <a:sym typeface="Montserrat"/>
            </a:endParaRPr>
          </a:p>
        </p:txBody>
      </p:sp>
      <p:pic>
        <p:nvPicPr>
          <p:cNvPr id="147" name="Google Shape;147;p23"/>
          <p:cNvPicPr preferRelativeResize="0"/>
          <p:nvPr/>
        </p:nvPicPr>
        <p:blipFill rotWithShape="1">
          <a:blip r:embed="rId4">
            <a:alphaModFix/>
          </a:blip>
          <a:srcRect b="0" l="2633" r="2633" t="0"/>
          <a:stretch/>
        </p:blipFill>
        <p:spPr>
          <a:xfrm>
            <a:off x="2874096" y="625"/>
            <a:ext cx="7913054" cy="51422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cxnSp>
        <p:nvCxnSpPr>
          <p:cNvPr id="152" name="Google Shape;152;p24"/>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53" name="Google Shape;153;p24"/>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154" name="Google Shape;154;p24"/>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100">
              <a:solidFill>
                <a:srgbClr val="260D54"/>
              </a:solidFill>
              <a:latin typeface="Montserrat SemiBold"/>
              <a:ea typeface="Montserrat SemiBold"/>
              <a:cs typeface="Montserrat SemiBold"/>
              <a:sym typeface="Montserrat SemiBold"/>
            </a:endParaRPr>
          </a:p>
          <a:p>
            <a:pPr indent="0" lvl="0" marL="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COMMODORE’S REPORT</a:t>
            </a:r>
            <a:endParaRPr sz="2100">
              <a:solidFill>
                <a:srgbClr val="260D54"/>
              </a:solidFill>
              <a:latin typeface="Montserrat SemiBold"/>
              <a:ea typeface="Montserrat SemiBold"/>
              <a:cs typeface="Montserrat SemiBold"/>
              <a:sym typeface="Montserrat SemiBold"/>
            </a:endParaRPr>
          </a:p>
        </p:txBody>
      </p:sp>
      <p:sp>
        <p:nvSpPr>
          <p:cNvPr id="155" name="Google Shape;155;p24"/>
          <p:cNvSpPr txBox="1"/>
          <p:nvPr/>
        </p:nvSpPr>
        <p:spPr>
          <a:xfrm>
            <a:off x="721500" y="2421200"/>
            <a:ext cx="155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RAY REDNISS</a:t>
            </a:r>
            <a:endParaRPr b="1">
              <a:latin typeface="Montserrat"/>
              <a:ea typeface="Montserrat"/>
              <a:cs typeface="Montserrat"/>
              <a:sym typeface="Montserrat"/>
            </a:endParaRPr>
          </a:p>
        </p:txBody>
      </p:sp>
      <p:pic>
        <p:nvPicPr>
          <p:cNvPr id="156" name="Google Shape;156;p24"/>
          <p:cNvPicPr preferRelativeResize="0"/>
          <p:nvPr/>
        </p:nvPicPr>
        <p:blipFill rotWithShape="1">
          <a:blip r:embed="rId4">
            <a:alphaModFix/>
          </a:blip>
          <a:srcRect b="203" l="0" r="0" t="3075"/>
          <a:stretch/>
        </p:blipFill>
        <p:spPr>
          <a:xfrm>
            <a:off x="2874096" y="76825"/>
            <a:ext cx="7913054" cy="5142253"/>
          </a:xfrm>
          <a:prstGeom prst="rect">
            <a:avLst/>
          </a:prstGeom>
          <a:noFill/>
          <a:ln>
            <a:noFill/>
          </a:ln>
        </p:spPr>
      </p:pic>
      <p:pic>
        <p:nvPicPr>
          <p:cNvPr id="157" name="Google Shape;157;p24"/>
          <p:cNvPicPr preferRelativeResize="0"/>
          <p:nvPr/>
        </p:nvPicPr>
        <p:blipFill rotWithShape="1">
          <a:blip r:embed="rId5">
            <a:alphaModFix/>
          </a:blip>
          <a:srcRect b="0" l="13268" r="13261" t="0"/>
          <a:stretch/>
        </p:blipFill>
        <p:spPr>
          <a:xfrm>
            <a:off x="522525" y="3124150"/>
            <a:ext cx="1811845" cy="17882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cxnSp>
        <p:nvCxnSpPr>
          <p:cNvPr id="162" name="Google Shape;162;p25"/>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63" name="Google Shape;163;p25"/>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164" name="Google Shape;164;p25"/>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MEMBERSHIP COMMITTEE</a:t>
            </a:r>
            <a:r>
              <a:rPr lang="en" sz="2300">
                <a:solidFill>
                  <a:srgbClr val="260D54"/>
                </a:solidFill>
                <a:latin typeface="Montserrat SemiBold"/>
                <a:ea typeface="Montserrat SemiBold"/>
                <a:cs typeface="Montserrat SemiBold"/>
                <a:sym typeface="Montserrat SemiBold"/>
              </a:rPr>
              <a:t>’S REPORT</a:t>
            </a:r>
            <a:endParaRPr sz="2300">
              <a:solidFill>
                <a:srgbClr val="260D54"/>
              </a:solidFill>
              <a:latin typeface="Montserrat SemiBold"/>
              <a:ea typeface="Montserrat SemiBold"/>
              <a:cs typeface="Montserrat SemiBold"/>
              <a:sym typeface="Montserrat SemiBold"/>
            </a:endParaRPr>
          </a:p>
        </p:txBody>
      </p:sp>
      <p:sp>
        <p:nvSpPr>
          <p:cNvPr id="165" name="Google Shape;165;p25"/>
          <p:cNvSpPr txBox="1"/>
          <p:nvPr/>
        </p:nvSpPr>
        <p:spPr>
          <a:xfrm>
            <a:off x="431600" y="2421175"/>
            <a:ext cx="2143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MATT GALLAGHER</a:t>
            </a:r>
            <a:endParaRPr b="1">
              <a:latin typeface="Montserrat"/>
              <a:ea typeface="Montserrat"/>
              <a:cs typeface="Montserrat"/>
              <a:sym typeface="Montserrat"/>
            </a:endParaRPr>
          </a:p>
        </p:txBody>
      </p:sp>
      <p:pic>
        <p:nvPicPr>
          <p:cNvPr id="166" name="Google Shape;166;p25"/>
          <p:cNvPicPr preferRelativeResize="0"/>
          <p:nvPr/>
        </p:nvPicPr>
        <p:blipFill rotWithShape="1">
          <a:blip r:embed="rId4">
            <a:alphaModFix/>
          </a:blip>
          <a:srcRect b="0" l="3270" r="3280" t="0"/>
          <a:stretch/>
        </p:blipFill>
        <p:spPr>
          <a:xfrm>
            <a:off x="2874096" y="625"/>
            <a:ext cx="7913054" cy="51422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172" name="Google Shape;172;p26"/>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73" name="Google Shape;173;p26"/>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174" name="Google Shape;174;p26"/>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Membership </a:t>
            </a:r>
            <a:endParaRPr sz="1600">
              <a:solidFill>
                <a:srgbClr val="260D54"/>
              </a:solidFill>
              <a:latin typeface="Montserrat SemiBold"/>
              <a:ea typeface="Montserrat SemiBold"/>
              <a:cs typeface="Montserrat SemiBold"/>
              <a:sym typeface="Montserrat SemiBold"/>
            </a:endParaRPr>
          </a:p>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graphicFrame>
        <p:nvGraphicFramePr>
          <p:cNvPr id="175" name="Google Shape;175;p26"/>
          <p:cNvGraphicFramePr/>
          <p:nvPr/>
        </p:nvGraphicFramePr>
        <p:xfrm>
          <a:off x="193175" y="742625"/>
          <a:ext cx="3000000" cy="3000000"/>
        </p:xfrm>
        <a:graphic>
          <a:graphicData uri="http://schemas.openxmlformats.org/drawingml/2006/table">
            <a:tbl>
              <a:tblPr>
                <a:noFill/>
                <a:tableStyleId>{625D3008-C6DC-47FE-AC1E-A461D53D78CB}</a:tableStyleId>
              </a:tblPr>
              <a:tblGrid>
                <a:gridCol w="1531050"/>
                <a:gridCol w="483275"/>
              </a:tblGrid>
              <a:tr h="252225">
                <a:tc>
                  <a:txBody>
                    <a:bodyPr/>
                    <a:lstStyle/>
                    <a:p>
                      <a:pPr indent="0" lvl="0" marL="66230" rtl="0" algn="l">
                        <a:spcBef>
                          <a:spcPts val="0"/>
                        </a:spcBef>
                        <a:spcAft>
                          <a:spcPts val="0"/>
                        </a:spcAft>
                        <a:buNone/>
                      </a:pPr>
                      <a:r>
                        <a:rPr b="1" lang="en" sz="1000">
                          <a:latin typeface="Helvetica Neue"/>
                          <a:ea typeface="Helvetica Neue"/>
                          <a:cs typeface="Helvetica Neue"/>
                          <a:sym typeface="Helvetica Neue"/>
                        </a:rPr>
                        <a:t>Member Type </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68770" rtl="0" algn="l">
                        <a:spcBef>
                          <a:spcPts val="0"/>
                        </a:spcBef>
                        <a:spcAft>
                          <a:spcPts val="0"/>
                        </a:spcAft>
                        <a:buNone/>
                      </a:pPr>
                      <a:r>
                        <a:rPr b="1" lang="en" sz="1000">
                          <a:latin typeface="Helvetica Neue"/>
                          <a:ea typeface="Helvetica Neue"/>
                          <a:cs typeface="Helvetica Neue"/>
                          <a:sym typeface="Helvetica Neue"/>
                        </a:rPr>
                        <a:t>2023</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262500">
                <a:tc>
                  <a:txBody>
                    <a:bodyPr/>
                    <a:lstStyle/>
                    <a:p>
                      <a:pPr indent="0" lvl="0" marL="66230" rtl="0" algn="l">
                        <a:spcBef>
                          <a:spcPts val="0"/>
                        </a:spcBef>
                        <a:spcAft>
                          <a:spcPts val="0"/>
                        </a:spcAft>
                        <a:buNone/>
                      </a:pPr>
                      <a:r>
                        <a:rPr lang="en" sz="1000">
                          <a:latin typeface="Helvetica Neue"/>
                          <a:ea typeface="Helvetica Neue"/>
                          <a:cs typeface="Helvetica Neue"/>
                          <a:sym typeface="Helvetica Neue"/>
                        </a:rPr>
                        <a:t>Regular</a:t>
                      </a:r>
                      <a:r>
                        <a:rPr b="1" lang="en" sz="1000">
                          <a:latin typeface="Helvetica Neue"/>
                          <a:ea typeface="Helvetica Neue"/>
                          <a:cs typeface="Helvetica Neue"/>
                          <a:sym typeface="Helvetica Neue"/>
                        </a:rPr>
                        <a:t> </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marR="53276" rtl="0" algn="r">
                        <a:spcBef>
                          <a:spcPts val="0"/>
                        </a:spcBef>
                        <a:spcAft>
                          <a:spcPts val="0"/>
                        </a:spcAft>
                        <a:buNone/>
                      </a:pPr>
                      <a:r>
                        <a:rPr lang="en" sz="1000">
                          <a:latin typeface="Helvetica Neue"/>
                          <a:ea typeface="Helvetica Neue"/>
                          <a:cs typeface="Helvetica Neue"/>
                          <a:sym typeface="Helvetica Neue"/>
                        </a:rPr>
                        <a:t>46</a:t>
                      </a:r>
                      <a:endParaRPr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254900">
                <a:tc>
                  <a:txBody>
                    <a:bodyPr/>
                    <a:lstStyle/>
                    <a:p>
                      <a:pPr indent="0" lvl="0" marL="59245" rtl="0" algn="l">
                        <a:spcBef>
                          <a:spcPts val="0"/>
                        </a:spcBef>
                        <a:spcAft>
                          <a:spcPts val="0"/>
                        </a:spcAft>
                        <a:buNone/>
                      </a:pPr>
                      <a:r>
                        <a:rPr lang="en" sz="1000">
                          <a:latin typeface="Helvetica Neue"/>
                          <a:ea typeface="Helvetica Neue"/>
                          <a:cs typeface="Helvetica Neue"/>
                          <a:sym typeface="Helvetica Neue"/>
                        </a:rPr>
                        <a:t>Junior</a:t>
                      </a:r>
                      <a:r>
                        <a:rPr b="1" lang="en" sz="1000">
                          <a:latin typeface="Helvetica Neue"/>
                          <a:ea typeface="Helvetica Neue"/>
                          <a:cs typeface="Helvetica Neue"/>
                          <a:sym typeface="Helvetica Neue"/>
                        </a:rPr>
                        <a:t> </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marR="53657" rtl="0" algn="r">
                        <a:spcBef>
                          <a:spcPts val="0"/>
                        </a:spcBef>
                        <a:spcAft>
                          <a:spcPts val="0"/>
                        </a:spcAft>
                        <a:buNone/>
                      </a:pPr>
                      <a:r>
                        <a:rPr lang="en" sz="1000">
                          <a:latin typeface="Helvetica Neue"/>
                          <a:ea typeface="Helvetica Neue"/>
                          <a:cs typeface="Helvetica Neue"/>
                          <a:sym typeface="Helvetica Neue"/>
                        </a:rPr>
                        <a:t>8</a:t>
                      </a:r>
                      <a:endParaRPr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254900">
                <a:tc>
                  <a:txBody>
                    <a:bodyPr/>
                    <a:lstStyle/>
                    <a:p>
                      <a:pPr indent="0" lvl="0" marL="62293" rtl="0" algn="l">
                        <a:spcBef>
                          <a:spcPts val="0"/>
                        </a:spcBef>
                        <a:spcAft>
                          <a:spcPts val="0"/>
                        </a:spcAft>
                        <a:buNone/>
                      </a:pPr>
                      <a:r>
                        <a:rPr lang="en" sz="1000">
                          <a:latin typeface="Helvetica Neue"/>
                          <a:ea typeface="Helvetica Neue"/>
                          <a:cs typeface="Helvetica Neue"/>
                          <a:sym typeface="Helvetica Neue"/>
                        </a:rPr>
                        <a:t>Corinthian</a:t>
                      </a:r>
                      <a:r>
                        <a:rPr b="1" lang="en" sz="1000">
                          <a:latin typeface="Helvetica Neue"/>
                          <a:ea typeface="Helvetica Neue"/>
                          <a:cs typeface="Helvetica Neue"/>
                          <a:sym typeface="Helvetica Neue"/>
                        </a:rPr>
                        <a:t> </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marR="56451" rtl="0" algn="r">
                        <a:spcBef>
                          <a:spcPts val="0"/>
                        </a:spcBef>
                        <a:spcAft>
                          <a:spcPts val="0"/>
                        </a:spcAft>
                        <a:buNone/>
                      </a:pPr>
                      <a:r>
                        <a:rPr lang="en" sz="1000">
                          <a:latin typeface="Helvetica Neue"/>
                          <a:ea typeface="Helvetica Neue"/>
                          <a:cs typeface="Helvetica Neue"/>
                          <a:sym typeface="Helvetica Neue"/>
                        </a:rPr>
                        <a:t>2</a:t>
                      </a:r>
                      <a:endParaRPr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254900">
                <a:tc>
                  <a:txBody>
                    <a:bodyPr/>
                    <a:lstStyle/>
                    <a:p>
                      <a:pPr indent="0" lvl="0" marL="56832" rtl="0" algn="l">
                        <a:spcBef>
                          <a:spcPts val="0"/>
                        </a:spcBef>
                        <a:spcAft>
                          <a:spcPts val="0"/>
                        </a:spcAft>
                        <a:buNone/>
                      </a:pPr>
                      <a:r>
                        <a:rPr lang="en" sz="1000">
                          <a:latin typeface="Helvetica Neue"/>
                          <a:ea typeface="Helvetica Neue"/>
                          <a:cs typeface="Helvetica Neue"/>
                          <a:sym typeface="Helvetica Neue"/>
                        </a:rPr>
                        <a:t>Associate</a:t>
                      </a:r>
                      <a:r>
                        <a:rPr b="1" lang="en" sz="1000">
                          <a:latin typeface="Helvetica Neue"/>
                          <a:ea typeface="Helvetica Neue"/>
                          <a:cs typeface="Helvetica Neue"/>
                          <a:sym typeface="Helvetica Neue"/>
                        </a:rPr>
                        <a:t> </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marR="73977" rtl="0" algn="r">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254900">
                <a:tc>
                  <a:txBody>
                    <a:bodyPr/>
                    <a:lstStyle/>
                    <a:p>
                      <a:pPr indent="0" lvl="0" marL="59118" rtl="0" algn="l">
                        <a:spcBef>
                          <a:spcPts val="0"/>
                        </a:spcBef>
                        <a:spcAft>
                          <a:spcPts val="0"/>
                        </a:spcAft>
                        <a:buNone/>
                      </a:pPr>
                      <a:r>
                        <a:rPr b="1" lang="en" sz="1000">
                          <a:latin typeface="Helvetica Neue"/>
                          <a:ea typeface="Helvetica Neue"/>
                          <a:cs typeface="Helvetica Neue"/>
                          <a:sym typeface="Helvetica Neue"/>
                        </a:rPr>
                        <a:t>Total </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marR="54546" rtl="0" algn="r">
                        <a:spcBef>
                          <a:spcPts val="0"/>
                        </a:spcBef>
                        <a:spcAft>
                          <a:spcPts val="0"/>
                        </a:spcAft>
                        <a:buNone/>
                      </a:pPr>
                      <a:r>
                        <a:rPr b="1" lang="en" sz="1000">
                          <a:latin typeface="Helvetica Neue"/>
                          <a:ea typeface="Helvetica Neue"/>
                          <a:cs typeface="Helvetica Neue"/>
                          <a:sym typeface="Helvetica Neue"/>
                        </a:rPr>
                        <a:t>57</a:t>
                      </a:r>
                      <a:endParaRPr b="1" sz="1000">
                        <a:latin typeface="Helvetica Neue"/>
                        <a:ea typeface="Helvetica Neue"/>
                        <a:cs typeface="Helvetica Neue"/>
                        <a:sym typeface="Helvetica Neue"/>
                      </a:endParaRPr>
                    </a:p>
                  </a:txBody>
                  <a:tcPr marT="63500" marB="63500" marR="63500" marL="63500">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bl>
          </a:graphicData>
        </a:graphic>
      </p:graphicFrame>
      <p:sp>
        <p:nvSpPr>
          <p:cNvPr id="176" name="Google Shape;176;p26"/>
          <p:cNvSpPr txBox="1"/>
          <p:nvPr/>
        </p:nvSpPr>
        <p:spPr>
          <a:xfrm>
            <a:off x="115000" y="199925"/>
            <a:ext cx="318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60D54"/>
                </a:solidFill>
                <a:latin typeface="Montserrat Medium"/>
                <a:ea typeface="Montserrat Medium"/>
                <a:cs typeface="Montserrat Medium"/>
                <a:sym typeface="Montserrat Medium"/>
              </a:rPr>
              <a:t>New Members by Category </a:t>
            </a:r>
            <a:endParaRPr>
              <a:solidFill>
                <a:srgbClr val="260D54"/>
              </a:solidFill>
              <a:latin typeface="Montserrat Medium"/>
              <a:ea typeface="Montserrat Medium"/>
              <a:cs typeface="Montserrat Medium"/>
              <a:sym typeface="Montserrat Medium"/>
            </a:endParaRPr>
          </a:p>
        </p:txBody>
      </p:sp>
      <p:sp>
        <p:nvSpPr>
          <p:cNvPr id="177" name="Google Shape;177;p26"/>
          <p:cNvSpPr txBox="1"/>
          <p:nvPr/>
        </p:nvSpPr>
        <p:spPr>
          <a:xfrm>
            <a:off x="2979450" y="199925"/>
            <a:ext cx="318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60D54"/>
                </a:solidFill>
                <a:latin typeface="Montserrat Medium"/>
                <a:ea typeface="Montserrat Medium"/>
                <a:cs typeface="Montserrat Medium"/>
                <a:sym typeface="Montserrat Medium"/>
              </a:rPr>
              <a:t>New Member by Station </a:t>
            </a:r>
            <a:endParaRPr>
              <a:solidFill>
                <a:srgbClr val="260D54"/>
              </a:solidFill>
              <a:latin typeface="Montserrat Medium"/>
              <a:ea typeface="Montserrat Medium"/>
              <a:cs typeface="Montserrat Medium"/>
              <a:sym typeface="Montserrat Medium"/>
            </a:endParaRPr>
          </a:p>
        </p:txBody>
      </p:sp>
      <p:graphicFrame>
        <p:nvGraphicFramePr>
          <p:cNvPr id="178" name="Google Shape;178;p26"/>
          <p:cNvGraphicFramePr/>
          <p:nvPr/>
        </p:nvGraphicFramePr>
        <p:xfrm>
          <a:off x="3054525" y="742625"/>
          <a:ext cx="3000000" cy="3000000"/>
        </p:xfrm>
        <a:graphic>
          <a:graphicData uri="http://schemas.openxmlformats.org/drawingml/2006/table">
            <a:tbl>
              <a:tblPr>
                <a:noFill/>
                <a:tableStyleId>{8C5F8BF6-2348-410F-9D4B-4457420F55D8}</a:tableStyleId>
              </a:tblPr>
              <a:tblGrid>
                <a:gridCol w="1587175"/>
                <a:gridCol w="753725"/>
              </a:tblGrid>
              <a:tr h="257175">
                <a:tc>
                  <a:txBody>
                    <a:bodyPr/>
                    <a:lstStyle/>
                    <a:p>
                      <a:pPr indent="0" lvl="0" marL="0" rtl="0" algn="l">
                        <a:lnSpc>
                          <a:spcPct val="115000"/>
                        </a:lnSpc>
                        <a:spcBef>
                          <a:spcPts val="0"/>
                        </a:spcBef>
                        <a:spcAft>
                          <a:spcPts val="0"/>
                        </a:spcAft>
                        <a:buNone/>
                      </a:pPr>
                      <a:r>
                        <a:rPr b="1" lang="en" sz="1000">
                          <a:latin typeface="Helvetica Neue"/>
                          <a:ea typeface="Helvetica Neue"/>
                          <a:cs typeface="Helvetica Neue"/>
                          <a:sym typeface="Helvetica Neue"/>
                        </a:rPr>
                        <a:t>Station</a:t>
                      </a:r>
                      <a:endParaRPr b="1"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Helvetica Neue"/>
                          <a:ea typeface="Helvetica Neue"/>
                          <a:cs typeface="Helvetica Neue"/>
                          <a:sym typeface="Helvetica Neue"/>
                        </a:rPr>
                        <a:t>2023</a:t>
                      </a:r>
                      <a:endParaRPr b="1"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57175">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Chesapeake Bay</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5</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Gulf Coast</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3</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Gulf of Maine</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Long Island Sound</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23</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Marblehead</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4</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Newport</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5</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Northern California</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4</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Sandy Hook</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5</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Southern</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2</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lang="en" sz="1000">
                          <a:latin typeface="Helvetica Neue"/>
                          <a:ea typeface="Helvetica Neue"/>
                          <a:cs typeface="Helvetica Neue"/>
                          <a:sym typeface="Helvetica Neue"/>
                        </a:rPr>
                        <a:t>Western Great Lakes</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000">
                          <a:latin typeface="Helvetica Neue"/>
                          <a:ea typeface="Helvetica Neue"/>
                          <a:cs typeface="Helvetica Neue"/>
                          <a:sym typeface="Helvetica Neue"/>
                        </a:rPr>
                        <a:t>5</a:t>
                      </a:r>
                      <a:endParaRPr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r h="247650">
                <a:tc>
                  <a:txBody>
                    <a:bodyPr/>
                    <a:lstStyle/>
                    <a:p>
                      <a:pPr indent="0" lvl="0" marL="0" rtl="0" algn="l">
                        <a:lnSpc>
                          <a:spcPct val="115000"/>
                        </a:lnSpc>
                        <a:spcBef>
                          <a:spcPts val="0"/>
                        </a:spcBef>
                        <a:spcAft>
                          <a:spcPts val="0"/>
                        </a:spcAft>
                        <a:buNone/>
                      </a:pPr>
                      <a:r>
                        <a:rPr b="1" lang="en" sz="1000">
                          <a:latin typeface="Helvetica Neue"/>
                          <a:ea typeface="Helvetica Neue"/>
                          <a:cs typeface="Helvetica Neue"/>
                          <a:sym typeface="Helvetica Neue"/>
                        </a:rPr>
                        <a:t>Total</a:t>
                      </a:r>
                      <a:endParaRPr b="1"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000">
                          <a:latin typeface="Helvetica Neue"/>
                          <a:ea typeface="Helvetica Neue"/>
                          <a:cs typeface="Helvetica Neue"/>
                          <a:sym typeface="Helvetica Neue"/>
                        </a:rPr>
                        <a:t>57</a:t>
                      </a:r>
                      <a:endParaRPr b="1" sz="1000">
                        <a:latin typeface="Helvetica Neue"/>
                        <a:ea typeface="Helvetica Neue"/>
                        <a:cs typeface="Helvetica Neue"/>
                        <a:sym typeface="Helvetica Neue"/>
                      </a:endParaRPr>
                    </a:p>
                  </a:txBody>
                  <a:tcPr marT="91425" marB="91425" marR="28575" marL="2857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solidFill>
                      <a:schemeClr val="lt1"/>
                    </a:solidFill>
                  </a:tcPr>
                </a:tc>
              </a:tr>
            </a:tbl>
          </a:graphicData>
        </a:graphic>
      </p:graphicFrame>
      <p:pic>
        <p:nvPicPr>
          <p:cNvPr id="179" name="Google Shape;179;p26" title="Chart"/>
          <p:cNvPicPr preferRelativeResize="0"/>
          <p:nvPr/>
        </p:nvPicPr>
        <p:blipFill>
          <a:blip r:embed="rId4">
            <a:alphaModFix/>
          </a:blip>
          <a:stretch>
            <a:fillRect/>
          </a:stretch>
        </p:blipFill>
        <p:spPr>
          <a:xfrm>
            <a:off x="5637100" y="1451225"/>
            <a:ext cx="3443775" cy="3394812"/>
          </a:xfrm>
          <a:prstGeom prst="rect">
            <a:avLst/>
          </a:prstGeom>
          <a:noFill/>
          <a:ln>
            <a:noFill/>
          </a:ln>
        </p:spPr>
      </p:pic>
      <p:pic>
        <p:nvPicPr>
          <p:cNvPr id="180" name="Google Shape;180;p26" title="Chart"/>
          <p:cNvPicPr preferRelativeResize="0"/>
          <p:nvPr/>
        </p:nvPicPr>
        <p:blipFill>
          <a:blip r:embed="rId5">
            <a:alphaModFix/>
          </a:blip>
          <a:stretch>
            <a:fillRect/>
          </a:stretch>
        </p:blipFill>
        <p:spPr>
          <a:xfrm>
            <a:off x="152400" y="2571425"/>
            <a:ext cx="2749726" cy="23346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cxnSp>
        <p:nvCxnSpPr>
          <p:cNvPr id="185" name="Google Shape;185;p27"/>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86" name="Google Shape;186;p27"/>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187" name="Google Shape;187;p27"/>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sp>
        <p:nvSpPr>
          <p:cNvPr id="188" name="Google Shape;188;p27"/>
          <p:cNvSpPr txBox="1"/>
          <p:nvPr/>
        </p:nvSpPr>
        <p:spPr>
          <a:xfrm>
            <a:off x="424150" y="2421175"/>
            <a:ext cx="1989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RICH DU MOULIN</a:t>
            </a:r>
            <a:endParaRPr b="1">
              <a:latin typeface="Montserrat"/>
              <a:ea typeface="Montserrat"/>
              <a:cs typeface="Montserrat"/>
              <a:sym typeface="Montserrat"/>
            </a:endParaRPr>
          </a:p>
        </p:txBody>
      </p:sp>
      <p:pic>
        <p:nvPicPr>
          <p:cNvPr id="189" name="Google Shape;189;p27"/>
          <p:cNvPicPr preferRelativeResize="0"/>
          <p:nvPr/>
        </p:nvPicPr>
        <p:blipFill rotWithShape="1">
          <a:blip r:embed="rId4">
            <a:alphaModFix/>
          </a:blip>
          <a:srcRect b="0" l="5277" r="5277" t="0"/>
          <a:stretch/>
        </p:blipFill>
        <p:spPr>
          <a:xfrm>
            <a:off x="3010050" y="0"/>
            <a:ext cx="613394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cxnSp>
        <p:nvCxnSpPr>
          <p:cNvPr id="194" name="Google Shape;194;p28"/>
          <p:cNvCxnSpPr/>
          <p:nvPr/>
        </p:nvCxnSpPr>
        <p:spPr>
          <a:xfrm>
            <a:off x="3939250" y="865400"/>
            <a:ext cx="1518000" cy="0"/>
          </a:xfrm>
          <a:prstGeom prst="straightConnector1">
            <a:avLst/>
          </a:prstGeom>
          <a:noFill/>
          <a:ln cap="flat" cmpd="sng" w="9525">
            <a:solidFill>
              <a:srgbClr val="D42E12"/>
            </a:solidFill>
            <a:prstDash val="solid"/>
            <a:round/>
            <a:headEnd len="med" w="med" type="none"/>
            <a:tailEnd len="med" w="med" type="none"/>
          </a:ln>
        </p:spPr>
      </p:cxnSp>
      <p:sp>
        <p:nvSpPr>
          <p:cNvPr id="195" name="Google Shape;195;p28"/>
          <p:cNvSpPr txBox="1"/>
          <p:nvPr/>
        </p:nvSpPr>
        <p:spPr>
          <a:xfrm>
            <a:off x="452400" y="935775"/>
            <a:ext cx="4119600" cy="39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pic>
        <p:nvPicPr>
          <p:cNvPr id="196" name="Google Shape;196;p28"/>
          <p:cNvPicPr preferRelativeResize="0"/>
          <p:nvPr/>
        </p:nvPicPr>
        <p:blipFill>
          <a:blip r:embed="rId3">
            <a:alphaModFix/>
          </a:blip>
          <a:stretch>
            <a:fillRect/>
          </a:stretch>
        </p:blipFill>
        <p:spPr>
          <a:xfrm>
            <a:off x="4334213" y="66954"/>
            <a:ext cx="728075" cy="728075"/>
          </a:xfrm>
          <a:prstGeom prst="rect">
            <a:avLst/>
          </a:prstGeom>
          <a:noFill/>
          <a:ln>
            <a:noFill/>
          </a:ln>
        </p:spPr>
      </p:pic>
      <p:sp>
        <p:nvSpPr>
          <p:cNvPr id="197" name="Google Shape;197;p28"/>
          <p:cNvSpPr txBox="1"/>
          <p:nvPr/>
        </p:nvSpPr>
        <p:spPr>
          <a:xfrm>
            <a:off x="452400" y="1470125"/>
            <a:ext cx="585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Our Mission</a:t>
            </a:r>
            <a:endParaRPr>
              <a:latin typeface="Montserrat SemiBold"/>
              <a:ea typeface="Montserrat SemiBold"/>
              <a:cs typeface="Montserrat SemiBold"/>
              <a:sym typeface="Montserrat SemiBold"/>
            </a:endParaRPr>
          </a:p>
        </p:txBody>
      </p:sp>
      <p:sp>
        <p:nvSpPr>
          <p:cNvPr id="198" name="Google Shape;198;p28"/>
          <p:cNvSpPr txBox="1"/>
          <p:nvPr/>
        </p:nvSpPr>
        <p:spPr>
          <a:xfrm>
            <a:off x="366600" y="2141413"/>
            <a:ext cx="5007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mbria"/>
                <a:ea typeface="Cambria"/>
                <a:cs typeface="Cambria"/>
                <a:sym typeface="Cambria"/>
              </a:rPr>
              <a:t>“…..dedicated to effecting, promoting and enhancing (i) the education of young sailors, (ii) safe and knowledgeable transitioning from dinghy to big boat racing, particularly through intercollegiate big boat racing, (iii) safe boat handling in all conditions for all sailors, (iv) safe blue water racing and passage making for all sailors, and (v) leadership, seamanship, and navigation, and (vi) environmental stewardship.”</a:t>
            </a:r>
            <a:endParaRPr/>
          </a:p>
        </p:txBody>
      </p:sp>
      <p:pic>
        <p:nvPicPr>
          <p:cNvPr id="199" name="Google Shape;199;p28"/>
          <p:cNvPicPr preferRelativeResize="0"/>
          <p:nvPr/>
        </p:nvPicPr>
        <p:blipFill rotWithShape="1">
          <a:blip r:embed="rId4">
            <a:alphaModFix/>
          </a:blip>
          <a:srcRect b="23495" l="16100" r="0" t="7112"/>
          <a:stretch/>
        </p:blipFill>
        <p:spPr>
          <a:xfrm>
            <a:off x="6198575" y="0"/>
            <a:ext cx="2945424"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nvSpPr>
        <p:spPr>
          <a:xfrm>
            <a:off x="2455950" y="1816600"/>
            <a:ext cx="1938900" cy="2770500"/>
          </a:xfrm>
          <a:prstGeom prst="rect">
            <a:avLst/>
          </a:prstGeom>
          <a:noFill/>
          <a:ln cap="flat" cmpd="sng" w="38100">
            <a:solidFill>
              <a:srgbClr val="D42E1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260D54"/>
                </a:solidFill>
                <a:latin typeface="Montserrat"/>
                <a:ea typeface="Montserrat"/>
                <a:cs typeface="Montserrat"/>
                <a:sym typeface="Montserrat"/>
              </a:rPr>
              <a:t>Community Sailing</a:t>
            </a:r>
            <a:endParaRPr b="1">
              <a:solidFill>
                <a:srgbClr val="260D54"/>
              </a:solidFill>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11 Programs Supported</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$35000 in Grants</a:t>
            </a:r>
            <a:endParaRPr>
              <a:latin typeface="Montserrat"/>
              <a:ea typeface="Montserrat"/>
              <a:cs typeface="Montserrat"/>
              <a:sym typeface="Montserrat"/>
            </a:endParaRPr>
          </a:p>
        </p:txBody>
      </p:sp>
      <p:sp>
        <p:nvSpPr>
          <p:cNvPr id="205" name="Google Shape;205;p29"/>
          <p:cNvSpPr txBox="1"/>
          <p:nvPr/>
        </p:nvSpPr>
        <p:spPr>
          <a:xfrm>
            <a:off x="4549988" y="1816600"/>
            <a:ext cx="1938900" cy="2770500"/>
          </a:xfrm>
          <a:prstGeom prst="rect">
            <a:avLst/>
          </a:prstGeom>
          <a:noFill/>
          <a:ln cap="flat" cmpd="sng" w="38100">
            <a:solidFill>
              <a:srgbClr val="D42E1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260D54"/>
                </a:solidFill>
                <a:latin typeface="Montserrat"/>
                <a:ea typeface="Montserrat"/>
                <a:cs typeface="Montserrat"/>
                <a:sym typeface="Montserrat"/>
              </a:rPr>
              <a:t>Sea </a:t>
            </a:r>
            <a:endParaRPr b="1">
              <a:solidFill>
                <a:srgbClr val="260D54"/>
              </a:solidFill>
              <a:latin typeface="Montserrat"/>
              <a:ea typeface="Montserrat"/>
              <a:cs typeface="Montserrat"/>
              <a:sym typeface="Montserrat"/>
            </a:endParaRPr>
          </a:p>
          <a:p>
            <a:pPr indent="0" lvl="0" marL="0" rtl="0" algn="ctr">
              <a:spcBef>
                <a:spcPts val="0"/>
              </a:spcBef>
              <a:spcAft>
                <a:spcPts val="0"/>
              </a:spcAft>
              <a:buNone/>
            </a:pPr>
            <a:r>
              <a:rPr b="1" lang="en">
                <a:solidFill>
                  <a:srgbClr val="260D54"/>
                </a:solidFill>
                <a:latin typeface="Montserrat"/>
                <a:ea typeface="Montserrat"/>
                <a:cs typeface="Montserrat"/>
                <a:sym typeface="Montserrat"/>
              </a:rPr>
              <a:t>Scouts</a:t>
            </a:r>
            <a:endParaRPr b="1">
              <a:solidFill>
                <a:srgbClr val="260D54"/>
              </a:solidFill>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4 “Ships” Supported $10000 Total Grants</a:t>
            </a:r>
            <a:endParaRPr>
              <a:latin typeface="Montserrat"/>
              <a:ea typeface="Montserrat"/>
              <a:cs typeface="Montserrat"/>
              <a:sym typeface="Montserrat"/>
            </a:endParaRPr>
          </a:p>
        </p:txBody>
      </p:sp>
      <p:sp>
        <p:nvSpPr>
          <p:cNvPr id="206" name="Google Shape;206;p29"/>
          <p:cNvSpPr txBox="1"/>
          <p:nvPr/>
        </p:nvSpPr>
        <p:spPr>
          <a:xfrm>
            <a:off x="6616213" y="1816600"/>
            <a:ext cx="1938900" cy="2770500"/>
          </a:xfrm>
          <a:prstGeom prst="rect">
            <a:avLst/>
          </a:prstGeom>
          <a:noFill/>
          <a:ln cap="flat" cmpd="sng" w="38100">
            <a:solidFill>
              <a:srgbClr val="D42E1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260D54"/>
                </a:solidFill>
                <a:latin typeface="Montserrat"/>
                <a:ea typeface="Montserrat"/>
                <a:cs typeface="Montserrat"/>
                <a:sym typeface="Montserrat"/>
              </a:rPr>
              <a:t>Intercollegiate Offshore Regatta</a:t>
            </a:r>
            <a:endParaRPr b="1">
              <a:solidFill>
                <a:srgbClr val="260D54"/>
              </a:solidFill>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32 Colleges </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41 Boats</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280 Sailors</a:t>
            </a:r>
            <a:endParaRPr>
              <a:latin typeface="Montserrat"/>
              <a:ea typeface="Montserrat"/>
              <a:cs typeface="Montserrat"/>
              <a:sym typeface="Montserrat"/>
            </a:endParaRPr>
          </a:p>
        </p:txBody>
      </p:sp>
      <p:cxnSp>
        <p:nvCxnSpPr>
          <p:cNvPr id="207" name="Google Shape;207;p29"/>
          <p:cNvCxnSpPr/>
          <p:nvPr/>
        </p:nvCxnSpPr>
        <p:spPr>
          <a:xfrm>
            <a:off x="3538675" y="908288"/>
            <a:ext cx="2879400" cy="6000"/>
          </a:xfrm>
          <a:prstGeom prst="straightConnector1">
            <a:avLst/>
          </a:prstGeom>
          <a:noFill/>
          <a:ln cap="flat" cmpd="sng" w="9525">
            <a:solidFill>
              <a:srgbClr val="D42E12"/>
            </a:solidFill>
            <a:prstDash val="solid"/>
            <a:round/>
            <a:headEnd len="med" w="med" type="none"/>
            <a:tailEnd len="med" w="med" type="none"/>
          </a:ln>
        </p:spPr>
      </p:cxnSp>
      <p:sp>
        <p:nvSpPr>
          <p:cNvPr id="208" name="Google Shape;208;p29"/>
          <p:cNvSpPr txBox="1"/>
          <p:nvPr/>
        </p:nvSpPr>
        <p:spPr>
          <a:xfrm>
            <a:off x="1744075" y="364275"/>
            <a:ext cx="64686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sp>
        <p:nvSpPr>
          <p:cNvPr id="209" name="Google Shape;209;p29"/>
          <p:cNvSpPr txBox="1"/>
          <p:nvPr/>
        </p:nvSpPr>
        <p:spPr>
          <a:xfrm>
            <a:off x="3475675" y="1087138"/>
            <a:ext cx="300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SemiBold"/>
                <a:ea typeface="Montserrat SemiBold"/>
                <a:cs typeface="Montserrat SemiBold"/>
                <a:sym typeface="Montserrat SemiBold"/>
              </a:rPr>
              <a:t>2023 ACTIVITIES</a:t>
            </a:r>
            <a:endParaRPr>
              <a:latin typeface="Montserrat SemiBold"/>
              <a:ea typeface="Montserrat SemiBold"/>
              <a:cs typeface="Montserrat SemiBold"/>
              <a:sym typeface="Montserrat SemiBold"/>
            </a:endParaRPr>
          </a:p>
        </p:txBody>
      </p:sp>
      <p:pic>
        <p:nvPicPr>
          <p:cNvPr id="210" name="Google Shape;210;p29"/>
          <p:cNvPicPr preferRelativeResize="0"/>
          <p:nvPr/>
        </p:nvPicPr>
        <p:blipFill>
          <a:blip r:embed="rId3">
            <a:alphaModFix/>
          </a:blip>
          <a:stretch>
            <a:fillRect/>
          </a:stretch>
        </p:blipFill>
        <p:spPr>
          <a:xfrm>
            <a:off x="225762" y="54196"/>
            <a:ext cx="1410700" cy="1410700"/>
          </a:xfrm>
          <a:prstGeom prst="rect">
            <a:avLst/>
          </a:prstGeom>
          <a:noFill/>
          <a:ln>
            <a:noFill/>
          </a:ln>
        </p:spPr>
      </p:pic>
      <p:pic>
        <p:nvPicPr>
          <p:cNvPr id="211" name="Google Shape;211;p29"/>
          <p:cNvPicPr preferRelativeResize="0"/>
          <p:nvPr/>
        </p:nvPicPr>
        <p:blipFill rotWithShape="1">
          <a:blip r:embed="rId4">
            <a:alphaModFix/>
          </a:blip>
          <a:srcRect b="30826" l="76641" r="2710" t="27318"/>
          <a:stretch/>
        </p:blipFill>
        <p:spPr>
          <a:xfrm>
            <a:off x="6677124" y="2445850"/>
            <a:ext cx="1817077" cy="1223600"/>
          </a:xfrm>
          <a:prstGeom prst="rect">
            <a:avLst/>
          </a:prstGeom>
          <a:noFill/>
          <a:ln>
            <a:noFill/>
          </a:ln>
        </p:spPr>
      </p:pic>
      <p:sp>
        <p:nvSpPr>
          <p:cNvPr id="212" name="Google Shape;212;p29"/>
          <p:cNvSpPr txBox="1"/>
          <p:nvPr/>
        </p:nvSpPr>
        <p:spPr>
          <a:xfrm>
            <a:off x="361888" y="1816600"/>
            <a:ext cx="1938900" cy="2770500"/>
          </a:xfrm>
          <a:prstGeom prst="rect">
            <a:avLst/>
          </a:prstGeom>
          <a:noFill/>
          <a:ln cap="flat" cmpd="sng" w="38100">
            <a:solidFill>
              <a:srgbClr val="D42E1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260D54"/>
                </a:solidFill>
                <a:latin typeface="Montserrat"/>
                <a:ea typeface="Montserrat"/>
                <a:cs typeface="Montserrat"/>
                <a:sym typeface="Montserrat"/>
              </a:rPr>
              <a:t>Safety at Sea </a:t>
            </a:r>
            <a:endParaRPr b="1">
              <a:solidFill>
                <a:srgbClr val="260D54"/>
              </a:solidFill>
              <a:latin typeface="Montserrat"/>
              <a:ea typeface="Montserrat"/>
              <a:cs typeface="Montserrat"/>
              <a:sym typeface="Montserrat"/>
            </a:endParaRPr>
          </a:p>
          <a:p>
            <a:pPr indent="0" lvl="0" marL="0" rtl="0" algn="ctr">
              <a:spcBef>
                <a:spcPts val="0"/>
              </a:spcBef>
              <a:spcAft>
                <a:spcPts val="0"/>
              </a:spcAft>
              <a:buNone/>
            </a:pPr>
            <a:r>
              <a:rPr b="1" lang="en">
                <a:solidFill>
                  <a:srgbClr val="260D54"/>
                </a:solidFill>
                <a:latin typeface="Montserrat"/>
                <a:ea typeface="Montserrat"/>
                <a:cs typeface="Montserrat"/>
                <a:sym typeface="Montserrat"/>
              </a:rPr>
              <a:t>Adult &amp; Junior</a:t>
            </a:r>
            <a:endParaRPr b="1">
              <a:solidFill>
                <a:srgbClr val="260D54"/>
              </a:solidFill>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9 Seminars</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265 Adults Trained</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240 Juniors Trained</a:t>
            </a:r>
            <a:endParaRPr>
              <a:latin typeface="Montserrat"/>
              <a:ea typeface="Montserrat"/>
              <a:cs typeface="Montserrat"/>
              <a:sym typeface="Montserrat"/>
            </a:endParaRPr>
          </a:p>
        </p:txBody>
      </p:sp>
      <p:pic>
        <p:nvPicPr>
          <p:cNvPr id="213" name="Google Shape;213;p29"/>
          <p:cNvPicPr preferRelativeResize="0"/>
          <p:nvPr/>
        </p:nvPicPr>
        <p:blipFill rotWithShape="1">
          <a:blip r:embed="rId4">
            <a:alphaModFix/>
          </a:blip>
          <a:srcRect b="31533" l="52431" r="26921" t="27620"/>
          <a:stretch/>
        </p:blipFill>
        <p:spPr>
          <a:xfrm>
            <a:off x="4610899" y="2460625"/>
            <a:ext cx="1817077" cy="1194050"/>
          </a:xfrm>
          <a:prstGeom prst="rect">
            <a:avLst/>
          </a:prstGeom>
          <a:noFill/>
          <a:ln>
            <a:noFill/>
          </a:ln>
        </p:spPr>
      </p:pic>
      <p:pic>
        <p:nvPicPr>
          <p:cNvPr id="214" name="Google Shape;214;p29"/>
          <p:cNvPicPr preferRelativeResize="0"/>
          <p:nvPr/>
        </p:nvPicPr>
        <p:blipFill rotWithShape="1">
          <a:blip r:embed="rId4">
            <a:alphaModFix/>
          </a:blip>
          <a:srcRect b="31425" l="27824" r="51528" t="27729"/>
          <a:stretch/>
        </p:blipFill>
        <p:spPr>
          <a:xfrm>
            <a:off x="2516862" y="2460625"/>
            <a:ext cx="1817077" cy="1194050"/>
          </a:xfrm>
          <a:prstGeom prst="rect">
            <a:avLst/>
          </a:prstGeom>
          <a:noFill/>
          <a:ln>
            <a:noFill/>
          </a:ln>
        </p:spPr>
      </p:pic>
      <p:pic>
        <p:nvPicPr>
          <p:cNvPr id="215" name="Google Shape;215;p29"/>
          <p:cNvPicPr preferRelativeResize="0"/>
          <p:nvPr/>
        </p:nvPicPr>
        <p:blipFill rotWithShape="1">
          <a:blip r:embed="rId4">
            <a:alphaModFix/>
          </a:blip>
          <a:srcRect b="30877" l="3109" r="76243" t="27265"/>
          <a:stretch/>
        </p:blipFill>
        <p:spPr>
          <a:xfrm>
            <a:off x="422799" y="2445850"/>
            <a:ext cx="1817077" cy="122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cxnSp>
        <p:nvCxnSpPr>
          <p:cNvPr id="220" name="Google Shape;220;p30"/>
          <p:cNvCxnSpPr/>
          <p:nvPr/>
        </p:nvCxnSpPr>
        <p:spPr>
          <a:xfrm>
            <a:off x="3889675" y="906938"/>
            <a:ext cx="2177400" cy="8700"/>
          </a:xfrm>
          <a:prstGeom prst="straightConnector1">
            <a:avLst/>
          </a:prstGeom>
          <a:noFill/>
          <a:ln cap="flat" cmpd="sng" w="9525">
            <a:solidFill>
              <a:srgbClr val="D42E12"/>
            </a:solidFill>
            <a:prstDash val="solid"/>
            <a:round/>
            <a:headEnd len="med" w="med" type="none"/>
            <a:tailEnd len="med" w="med" type="none"/>
          </a:ln>
        </p:spPr>
      </p:cxnSp>
      <p:sp>
        <p:nvSpPr>
          <p:cNvPr id="221" name="Google Shape;221;p30"/>
          <p:cNvSpPr txBox="1"/>
          <p:nvPr/>
        </p:nvSpPr>
        <p:spPr>
          <a:xfrm>
            <a:off x="1744075" y="364275"/>
            <a:ext cx="64686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sp>
        <p:nvSpPr>
          <p:cNvPr id="222" name="Google Shape;222;p30"/>
          <p:cNvSpPr txBox="1"/>
          <p:nvPr/>
        </p:nvSpPr>
        <p:spPr>
          <a:xfrm>
            <a:off x="3230125" y="1109325"/>
            <a:ext cx="34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COMMUNITY OUTREACH GRANTS </a:t>
            </a:r>
            <a:endParaRPr>
              <a:latin typeface="Montserrat SemiBold"/>
              <a:ea typeface="Montserrat SemiBold"/>
              <a:cs typeface="Montserrat SemiBold"/>
              <a:sym typeface="Montserrat SemiBold"/>
            </a:endParaRPr>
          </a:p>
        </p:txBody>
      </p:sp>
      <p:sp>
        <p:nvSpPr>
          <p:cNvPr id="223" name="Google Shape;223;p30"/>
          <p:cNvSpPr txBox="1"/>
          <p:nvPr/>
        </p:nvSpPr>
        <p:spPr>
          <a:xfrm>
            <a:off x="3504975" y="1950825"/>
            <a:ext cx="56736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2020: 3 grants	$7,500 (total)</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2021:  11 grants 	$23,500</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2022: 15 grants	$39,500</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2023: 11 grants  	$44,375</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2024: </a:t>
            </a:r>
            <a:r>
              <a:rPr lang="en">
                <a:latin typeface="Montserrat"/>
                <a:ea typeface="Montserrat"/>
                <a:cs typeface="Montserrat"/>
                <a:sym typeface="Montserrat"/>
              </a:rPr>
              <a:t>Budget</a:t>
            </a:r>
            <a:r>
              <a:rPr lang="en">
                <a:latin typeface="Montserrat"/>
                <a:ea typeface="Montserrat"/>
                <a:cs typeface="Montserrat"/>
                <a:sym typeface="Montserrat"/>
              </a:rPr>
              <a:t> 	$47,500</a:t>
            </a:r>
            <a:endParaRPr>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pic>
        <p:nvPicPr>
          <p:cNvPr id="224" name="Google Shape;224;p30"/>
          <p:cNvPicPr preferRelativeResize="0"/>
          <p:nvPr/>
        </p:nvPicPr>
        <p:blipFill rotWithShape="1">
          <a:blip r:embed="rId3">
            <a:alphaModFix/>
          </a:blip>
          <a:srcRect b="0" l="10605" r="10598" t="0"/>
          <a:stretch/>
        </p:blipFill>
        <p:spPr>
          <a:xfrm>
            <a:off x="345975" y="1950825"/>
            <a:ext cx="3064351" cy="2916776"/>
          </a:xfrm>
          <a:prstGeom prst="rect">
            <a:avLst/>
          </a:prstGeom>
          <a:noFill/>
          <a:ln>
            <a:noFill/>
          </a:ln>
        </p:spPr>
      </p:pic>
      <p:pic>
        <p:nvPicPr>
          <p:cNvPr id="225" name="Google Shape;225;p30"/>
          <p:cNvPicPr preferRelativeResize="0"/>
          <p:nvPr/>
        </p:nvPicPr>
        <p:blipFill>
          <a:blip r:embed="rId4">
            <a:alphaModFix/>
          </a:blip>
          <a:stretch>
            <a:fillRect/>
          </a:stretch>
        </p:blipFill>
        <p:spPr>
          <a:xfrm>
            <a:off x="225762" y="54196"/>
            <a:ext cx="1410700" cy="1410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cxnSp>
        <p:nvCxnSpPr>
          <p:cNvPr id="230" name="Google Shape;230;p31"/>
          <p:cNvCxnSpPr/>
          <p:nvPr/>
        </p:nvCxnSpPr>
        <p:spPr>
          <a:xfrm>
            <a:off x="3939250" y="865400"/>
            <a:ext cx="1518000" cy="0"/>
          </a:xfrm>
          <a:prstGeom prst="straightConnector1">
            <a:avLst/>
          </a:prstGeom>
          <a:noFill/>
          <a:ln cap="flat" cmpd="sng" w="9525">
            <a:solidFill>
              <a:srgbClr val="D42E12"/>
            </a:solidFill>
            <a:prstDash val="solid"/>
            <a:round/>
            <a:headEnd len="med" w="med" type="none"/>
            <a:tailEnd len="med" w="med" type="none"/>
          </a:ln>
        </p:spPr>
      </p:cxnSp>
      <p:sp>
        <p:nvSpPr>
          <p:cNvPr id="231" name="Google Shape;231;p31"/>
          <p:cNvSpPr txBox="1"/>
          <p:nvPr/>
        </p:nvSpPr>
        <p:spPr>
          <a:xfrm>
            <a:off x="1337700" y="935775"/>
            <a:ext cx="64686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pic>
        <p:nvPicPr>
          <p:cNvPr id="232" name="Google Shape;232;p31"/>
          <p:cNvPicPr preferRelativeResize="0"/>
          <p:nvPr/>
        </p:nvPicPr>
        <p:blipFill>
          <a:blip r:embed="rId3">
            <a:alphaModFix/>
          </a:blip>
          <a:stretch>
            <a:fillRect/>
          </a:stretch>
        </p:blipFill>
        <p:spPr>
          <a:xfrm>
            <a:off x="4334213" y="66954"/>
            <a:ext cx="728075" cy="728075"/>
          </a:xfrm>
          <a:prstGeom prst="rect">
            <a:avLst/>
          </a:prstGeom>
          <a:noFill/>
          <a:ln>
            <a:noFill/>
          </a:ln>
        </p:spPr>
      </p:pic>
      <p:sp>
        <p:nvSpPr>
          <p:cNvPr id="233" name="Google Shape;233;p31"/>
          <p:cNvSpPr txBox="1"/>
          <p:nvPr/>
        </p:nvSpPr>
        <p:spPr>
          <a:xfrm>
            <a:off x="1645500" y="1399750"/>
            <a:ext cx="585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SemiBold"/>
                <a:ea typeface="Montserrat SemiBold"/>
                <a:cs typeface="Montserrat SemiBold"/>
                <a:sym typeface="Montserrat SemiBold"/>
              </a:rPr>
              <a:t>Community Outreach: Grantees and STC Liaisons</a:t>
            </a:r>
            <a:endParaRPr>
              <a:latin typeface="Montserrat SemiBold"/>
              <a:ea typeface="Montserrat SemiBold"/>
              <a:cs typeface="Montserrat SemiBold"/>
              <a:sym typeface="Montserrat SemiBold"/>
            </a:endParaRPr>
          </a:p>
        </p:txBody>
      </p:sp>
      <p:grpSp>
        <p:nvGrpSpPr>
          <p:cNvPr id="234" name="Google Shape;234;p31"/>
          <p:cNvGrpSpPr/>
          <p:nvPr/>
        </p:nvGrpSpPr>
        <p:grpSpPr>
          <a:xfrm>
            <a:off x="696150" y="1770125"/>
            <a:ext cx="6531300" cy="2986200"/>
            <a:chOff x="2606850" y="1756075"/>
            <a:chExt cx="6531300" cy="2986200"/>
          </a:xfrm>
        </p:grpSpPr>
        <p:sp>
          <p:nvSpPr>
            <p:cNvPr id="235" name="Google Shape;235;p31"/>
            <p:cNvSpPr txBox="1"/>
            <p:nvPr/>
          </p:nvSpPr>
          <p:spPr>
            <a:xfrm>
              <a:off x="3827250" y="1756075"/>
              <a:ext cx="53109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a:ea typeface="Montserrat"/>
                  <a:cs typeface="Montserrat"/>
                  <a:sym typeface="Montserrat"/>
                </a:rPr>
                <a:t>COSC						Ed Cesare</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Hudson River Community Sailing	Kelly Robinson</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Sound Waters					Ray Redniss</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Save the Sound					Ray Redniss</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Mudratz						Taylor Walker</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Rocking the Boat				Lars Forsberg</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Norwalk Sea Scouts-Ship 6			Andy Berdon</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Houston Sea Scouts- Ship 468		Chris and Karen Lewis</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Chicago Sea Scouts-Ship 5111		Michael Hettel</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Chicago Sea Scouts- Ship 5870		Ray Groble</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Edward Teach Youth Sailing		Ray Redniss</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America True Scholarships			Dawn Riley</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Youth Sailing Vero Beach			George Hinman</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Oliver Hazard Perry				Jonathan Kabak</a:t>
              </a:r>
              <a:endParaRPr sz="1300">
                <a:latin typeface="Montserrat"/>
                <a:ea typeface="Montserrat"/>
                <a:cs typeface="Montserrat"/>
                <a:sym typeface="Montserrat"/>
              </a:endParaRPr>
            </a:p>
          </p:txBody>
        </p:sp>
        <p:cxnSp>
          <p:nvCxnSpPr>
            <p:cNvPr id="236" name="Google Shape;236;p31"/>
            <p:cNvCxnSpPr/>
            <p:nvPr/>
          </p:nvCxnSpPr>
          <p:spPr>
            <a:xfrm>
              <a:off x="2606850" y="1932075"/>
              <a:ext cx="2607000" cy="300"/>
            </a:xfrm>
            <a:prstGeom prst="straightConnector1">
              <a:avLst/>
            </a:prstGeom>
            <a:noFill/>
            <a:ln cap="flat" cmpd="sng" w="19050">
              <a:solidFill>
                <a:srgbClr val="D42E12"/>
              </a:solidFill>
              <a:prstDash val="dot"/>
              <a:round/>
              <a:headEnd len="med" w="med" type="none"/>
              <a:tailEnd len="med" w="med" type="none"/>
            </a:ln>
          </p:spPr>
        </p:cxnSp>
        <p:cxnSp>
          <p:nvCxnSpPr>
            <p:cNvPr id="237" name="Google Shape;237;p31"/>
            <p:cNvCxnSpPr/>
            <p:nvPr/>
          </p:nvCxnSpPr>
          <p:spPr>
            <a:xfrm flipH="1" rot="10800000">
              <a:off x="3336200" y="2327075"/>
              <a:ext cx="1851300" cy="5100"/>
            </a:xfrm>
            <a:prstGeom prst="straightConnector1">
              <a:avLst/>
            </a:prstGeom>
            <a:noFill/>
            <a:ln cap="flat" cmpd="sng" w="19050">
              <a:solidFill>
                <a:srgbClr val="D42E12"/>
              </a:solidFill>
              <a:prstDash val="dot"/>
              <a:round/>
              <a:headEnd len="med" w="med" type="none"/>
              <a:tailEnd len="med" w="med" type="none"/>
            </a:ln>
          </p:spPr>
        </p:cxnSp>
        <p:cxnSp>
          <p:nvCxnSpPr>
            <p:cNvPr id="238" name="Google Shape;238;p31"/>
            <p:cNvCxnSpPr/>
            <p:nvPr/>
          </p:nvCxnSpPr>
          <p:spPr>
            <a:xfrm flipH="1" rot="10800000">
              <a:off x="3429475" y="2537675"/>
              <a:ext cx="1784400" cy="7500"/>
            </a:xfrm>
            <a:prstGeom prst="straightConnector1">
              <a:avLst/>
            </a:prstGeom>
            <a:noFill/>
            <a:ln cap="flat" cmpd="sng" w="19050">
              <a:solidFill>
                <a:srgbClr val="D42E12"/>
              </a:solidFill>
              <a:prstDash val="dot"/>
              <a:round/>
              <a:headEnd len="med" w="med" type="none"/>
              <a:tailEnd len="med" w="med" type="none"/>
            </a:ln>
          </p:spPr>
        </p:cxnSp>
        <p:cxnSp>
          <p:nvCxnSpPr>
            <p:cNvPr id="239" name="Google Shape;239;p31"/>
            <p:cNvCxnSpPr/>
            <p:nvPr/>
          </p:nvCxnSpPr>
          <p:spPr>
            <a:xfrm flipH="1" rot="10800000">
              <a:off x="2852725" y="2730925"/>
              <a:ext cx="2361000" cy="5400"/>
            </a:xfrm>
            <a:prstGeom prst="straightConnector1">
              <a:avLst/>
            </a:prstGeom>
            <a:noFill/>
            <a:ln cap="flat" cmpd="sng" w="19050">
              <a:solidFill>
                <a:srgbClr val="D42E12"/>
              </a:solidFill>
              <a:prstDash val="dot"/>
              <a:round/>
              <a:headEnd len="med" w="med" type="none"/>
              <a:tailEnd len="med" w="med" type="none"/>
            </a:ln>
          </p:spPr>
        </p:cxnSp>
        <p:cxnSp>
          <p:nvCxnSpPr>
            <p:cNvPr id="240" name="Google Shape;240;p31"/>
            <p:cNvCxnSpPr/>
            <p:nvPr/>
          </p:nvCxnSpPr>
          <p:spPr>
            <a:xfrm flipH="1" rot="10800000">
              <a:off x="3584500" y="2932575"/>
              <a:ext cx="1620600" cy="4800"/>
            </a:xfrm>
            <a:prstGeom prst="straightConnector1">
              <a:avLst/>
            </a:prstGeom>
            <a:noFill/>
            <a:ln cap="flat" cmpd="sng" w="19050">
              <a:solidFill>
                <a:srgbClr val="D42E12"/>
              </a:solidFill>
              <a:prstDash val="dot"/>
              <a:round/>
              <a:headEnd len="med" w="med" type="none"/>
              <a:tailEnd len="med" w="med" type="none"/>
            </a:ln>
          </p:spPr>
        </p:cxnSp>
        <p:cxnSp>
          <p:nvCxnSpPr>
            <p:cNvPr id="241" name="Google Shape;241;p31"/>
            <p:cNvCxnSpPr/>
            <p:nvPr/>
          </p:nvCxnSpPr>
          <p:spPr>
            <a:xfrm flipH="1" rot="10800000">
              <a:off x="4278775" y="3135425"/>
              <a:ext cx="875700" cy="2400"/>
            </a:xfrm>
            <a:prstGeom prst="straightConnector1">
              <a:avLst/>
            </a:prstGeom>
            <a:noFill/>
            <a:ln cap="flat" cmpd="sng" w="19050">
              <a:solidFill>
                <a:srgbClr val="D42E12"/>
              </a:solidFill>
              <a:prstDash val="dot"/>
              <a:round/>
              <a:headEnd len="med" w="med" type="none"/>
              <a:tailEnd len="med" w="med" type="none"/>
            </a:ln>
          </p:spPr>
        </p:cxnSp>
        <p:cxnSp>
          <p:nvCxnSpPr>
            <p:cNvPr id="242" name="Google Shape;242;p31"/>
            <p:cNvCxnSpPr/>
            <p:nvPr/>
          </p:nvCxnSpPr>
          <p:spPr>
            <a:xfrm flipH="1" rot="10800000">
              <a:off x="4539475" y="3327775"/>
              <a:ext cx="612900" cy="8100"/>
            </a:xfrm>
            <a:prstGeom prst="straightConnector1">
              <a:avLst/>
            </a:prstGeom>
            <a:noFill/>
            <a:ln cap="flat" cmpd="sng" w="19050">
              <a:solidFill>
                <a:srgbClr val="D42E12"/>
              </a:solidFill>
              <a:prstDash val="dot"/>
              <a:round/>
              <a:headEnd len="med" w="med" type="none"/>
              <a:tailEnd len="med" w="med" type="none"/>
            </a:ln>
          </p:spPr>
        </p:cxnSp>
        <p:cxnSp>
          <p:nvCxnSpPr>
            <p:cNvPr id="243" name="Google Shape;243;p31"/>
            <p:cNvCxnSpPr/>
            <p:nvPr/>
          </p:nvCxnSpPr>
          <p:spPr>
            <a:xfrm flipH="1" rot="10800000">
              <a:off x="4482475" y="3529425"/>
              <a:ext cx="757500" cy="4500"/>
            </a:xfrm>
            <a:prstGeom prst="straightConnector1">
              <a:avLst/>
            </a:prstGeom>
            <a:noFill/>
            <a:ln cap="flat" cmpd="sng" w="19050">
              <a:solidFill>
                <a:srgbClr val="D42E12"/>
              </a:solidFill>
              <a:prstDash val="dot"/>
              <a:round/>
              <a:headEnd len="med" w="med" type="none"/>
              <a:tailEnd len="med" w="med" type="none"/>
            </a:ln>
          </p:spPr>
        </p:cxnSp>
        <p:cxnSp>
          <p:nvCxnSpPr>
            <p:cNvPr id="244" name="Google Shape;244;p31"/>
            <p:cNvCxnSpPr/>
            <p:nvPr/>
          </p:nvCxnSpPr>
          <p:spPr>
            <a:xfrm flipH="1" rot="10800000">
              <a:off x="4599775" y="3722675"/>
              <a:ext cx="552600" cy="9300"/>
            </a:xfrm>
            <a:prstGeom prst="straightConnector1">
              <a:avLst/>
            </a:prstGeom>
            <a:noFill/>
            <a:ln cap="flat" cmpd="sng" w="19050">
              <a:solidFill>
                <a:srgbClr val="D42E12"/>
              </a:solidFill>
              <a:prstDash val="dot"/>
              <a:round/>
              <a:headEnd len="med" w="med" type="none"/>
              <a:tailEnd len="med" w="med" type="none"/>
            </a:ln>
          </p:spPr>
        </p:cxnSp>
        <p:cxnSp>
          <p:nvCxnSpPr>
            <p:cNvPr id="245" name="Google Shape;245;p31"/>
            <p:cNvCxnSpPr/>
            <p:nvPr/>
          </p:nvCxnSpPr>
          <p:spPr>
            <a:xfrm flipH="1" rot="10800000">
              <a:off x="4345675" y="3941975"/>
              <a:ext cx="885600" cy="5400"/>
            </a:xfrm>
            <a:prstGeom prst="straightConnector1">
              <a:avLst/>
            </a:prstGeom>
            <a:noFill/>
            <a:ln cap="flat" cmpd="sng" w="19050">
              <a:solidFill>
                <a:srgbClr val="D42E12"/>
              </a:solidFill>
              <a:prstDash val="dot"/>
              <a:round/>
              <a:headEnd len="med" w="med" type="none"/>
              <a:tailEnd len="med" w="med" type="none"/>
            </a:ln>
          </p:spPr>
        </p:cxnSp>
        <p:cxnSp>
          <p:nvCxnSpPr>
            <p:cNvPr id="246" name="Google Shape;246;p31"/>
            <p:cNvCxnSpPr/>
            <p:nvPr/>
          </p:nvCxnSpPr>
          <p:spPr>
            <a:xfrm flipH="1" rot="10800000">
              <a:off x="4278775" y="4129100"/>
              <a:ext cx="939300" cy="8700"/>
            </a:xfrm>
            <a:prstGeom prst="straightConnector1">
              <a:avLst/>
            </a:prstGeom>
            <a:noFill/>
            <a:ln cap="flat" cmpd="sng" w="19050">
              <a:solidFill>
                <a:srgbClr val="D42E12"/>
              </a:solidFill>
              <a:prstDash val="dot"/>
              <a:round/>
              <a:headEnd len="med" w="med" type="none"/>
              <a:tailEnd len="med" w="med" type="none"/>
            </a:ln>
          </p:spPr>
        </p:cxnSp>
        <p:cxnSp>
          <p:nvCxnSpPr>
            <p:cNvPr id="247" name="Google Shape;247;p31"/>
            <p:cNvCxnSpPr/>
            <p:nvPr/>
          </p:nvCxnSpPr>
          <p:spPr>
            <a:xfrm flipH="1" rot="10800000">
              <a:off x="4140000" y="4319525"/>
              <a:ext cx="1012200" cy="7200"/>
            </a:xfrm>
            <a:prstGeom prst="straightConnector1">
              <a:avLst/>
            </a:prstGeom>
            <a:noFill/>
            <a:ln cap="flat" cmpd="sng" w="19050">
              <a:solidFill>
                <a:srgbClr val="D42E12"/>
              </a:solidFill>
              <a:prstDash val="dot"/>
              <a:round/>
              <a:headEnd len="med" w="med" type="none"/>
              <a:tailEnd len="med" w="med" type="none"/>
            </a:ln>
          </p:spPr>
        </p:cxnSp>
        <p:cxnSp>
          <p:nvCxnSpPr>
            <p:cNvPr id="248" name="Google Shape;248;p31"/>
            <p:cNvCxnSpPr/>
            <p:nvPr/>
          </p:nvCxnSpPr>
          <p:spPr>
            <a:xfrm flipH="1" rot="10800000">
              <a:off x="3669150" y="4546975"/>
              <a:ext cx="1544700" cy="18300"/>
            </a:xfrm>
            <a:prstGeom prst="straightConnector1">
              <a:avLst/>
            </a:prstGeom>
            <a:noFill/>
            <a:ln cap="flat" cmpd="sng" w="19050">
              <a:solidFill>
                <a:srgbClr val="D42E12"/>
              </a:solidFill>
              <a:prstDash val="dot"/>
              <a:round/>
              <a:headEnd len="med" w="med" type="none"/>
              <a:tailEnd len="med" w="med" type="none"/>
            </a:ln>
          </p:spPr>
        </p:cxnSp>
        <p:cxnSp>
          <p:nvCxnSpPr>
            <p:cNvPr id="249" name="Google Shape;249;p31"/>
            <p:cNvCxnSpPr/>
            <p:nvPr/>
          </p:nvCxnSpPr>
          <p:spPr>
            <a:xfrm flipH="1" rot="10800000">
              <a:off x="4818750" y="2142825"/>
              <a:ext cx="412500" cy="8700"/>
            </a:xfrm>
            <a:prstGeom prst="straightConnector1">
              <a:avLst/>
            </a:prstGeom>
            <a:noFill/>
            <a:ln cap="flat" cmpd="sng" w="19050">
              <a:solidFill>
                <a:srgbClr val="D42E12"/>
              </a:solidFill>
              <a:prstDash val="dot"/>
              <a:round/>
              <a:headEnd len="med" w="med" type="none"/>
              <a:tailEnd len="med" w="med"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454700" y="1523836"/>
            <a:ext cx="3837000" cy="33147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Call to Order</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Commodore’s Welcome</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Approval of the Previous Meeting Minutes</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Reports of the Officers</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Secretary</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Treasurer</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Fleet Captain</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Rear Commodore</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Vice Commodore</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Commodore</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Reports of the Committees</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Membership</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Foundation</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Rating Rules</a:t>
            </a:r>
            <a:endParaRPr sz="1200">
              <a:solidFill>
                <a:schemeClr val="dk1"/>
              </a:solidFill>
              <a:latin typeface="Helvetica Neue"/>
              <a:ea typeface="Helvetica Neue"/>
              <a:cs typeface="Helvetica Neue"/>
              <a:sym typeface="Helvetica Neue"/>
            </a:endParaRPr>
          </a:p>
          <a:p>
            <a:pPr indent="-304800" lvl="1" marL="914400" rtl="0" algn="l">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Long Range Committee</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Nominating</a:t>
            </a:r>
            <a:endParaRPr sz="1200">
              <a:solidFill>
                <a:schemeClr val="dk1"/>
              </a:solidFill>
              <a:latin typeface="Helvetica Neue"/>
              <a:ea typeface="Helvetica Neue"/>
              <a:cs typeface="Helvetica Neue"/>
              <a:sym typeface="Helvetica Neue"/>
            </a:endParaRPr>
          </a:p>
        </p:txBody>
      </p:sp>
      <p:cxnSp>
        <p:nvCxnSpPr>
          <p:cNvPr id="65" name="Google Shape;65;p14"/>
          <p:cNvCxnSpPr/>
          <p:nvPr/>
        </p:nvCxnSpPr>
        <p:spPr>
          <a:xfrm>
            <a:off x="3813000" y="787500"/>
            <a:ext cx="1518000" cy="0"/>
          </a:xfrm>
          <a:prstGeom prst="straightConnector1">
            <a:avLst/>
          </a:prstGeom>
          <a:noFill/>
          <a:ln cap="flat" cmpd="sng" w="9525">
            <a:solidFill>
              <a:srgbClr val="D42E12"/>
            </a:solidFill>
            <a:prstDash val="solid"/>
            <a:round/>
            <a:headEnd len="med" w="med" type="none"/>
            <a:tailEnd len="med" w="med" type="none"/>
          </a:ln>
        </p:spPr>
      </p:cxnSp>
      <p:pic>
        <p:nvPicPr>
          <p:cNvPr id="66" name="Google Shape;66;p14"/>
          <p:cNvPicPr preferRelativeResize="0"/>
          <p:nvPr/>
        </p:nvPicPr>
        <p:blipFill>
          <a:blip r:embed="rId3">
            <a:alphaModFix/>
          </a:blip>
          <a:stretch>
            <a:fillRect/>
          </a:stretch>
        </p:blipFill>
        <p:spPr>
          <a:xfrm>
            <a:off x="4453325" y="298050"/>
            <a:ext cx="351650" cy="347075"/>
          </a:xfrm>
          <a:prstGeom prst="rect">
            <a:avLst/>
          </a:prstGeom>
          <a:noFill/>
          <a:ln>
            <a:noFill/>
          </a:ln>
        </p:spPr>
      </p:pic>
      <p:sp>
        <p:nvSpPr>
          <p:cNvPr id="67" name="Google Shape;67;p14"/>
          <p:cNvSpPr txBox="1"/>
          <p:nvPr/>
        </p:nvSpPr>
        <p:spPr>
          <a:xfrm>
            <a:off x="3053107" y="799299"/>
            <a:ext cx="30378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AGENDA</a:t>
            </a:r>
            <a:endParaRPr sz="2300">
              <a:solidFill>
                <a:srgbClr val="260D54"/>
              </a:solidFill>
              <a:latin typeface="Montserrat SemiBold"/>
              <a:ea typeface="Montserrat SemiBold"/>
              <a:cs typeface="Montserrat SemiBold"/>
              <a:sym typeface="Montserrat SemiBold"/>
            </a:endParaRPr>
          </a:p>
        </p:txBody>
      </p:sp>
      <p:sp>
        <p:nvSpPr>
          <p:cNvPr id="68" name="Google Shape;68;p14"/>
          <p:cNvSpPr txBox="1"/>
          <p:nvPr/>
        </p:nvSpPr>
        <p:spPr>
          <a:xfrm>
            <a:off x="4579575" y="1523836"/>
            <a:ext cx="3837000" cy="33147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Elections</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New Business</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Trophy/Gift Presentation</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25 year Pins</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50 Year Pins</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Outgoing </a:t>
            </a:r>
            <a:r>
              <a:rPr lang="en" sz="1200">
                <a:solidFill>
                  <a:schemeClr val="dk1"/>
                </a:solidFill>
                <a:latin typeface="Helvetica Neue"/>
                <a:ea typeface="Helvetica Neue"/>
                <a:cs typeface="Helvetica Neue"/>
                <a:sym typeface="Helvetica Neue"/>
              </a:rPr>
              <a:t>Governors</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Season Long Excellence Trophies</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Monte-Sano Trophy</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Richard M. Stimson Offshore Navigation Trophy</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Awards Recognizing Club Wide Excellence</a:t>
            </a:r>
            <a:endParaRPr sz="1200">
              <a:solidFill>
                <a:schemeClr val="dk1"/>
              </a:solidFill>
              <a:latin typeface="Helvetica Neue"/>
              <a:ea typeface="Helvetica Neue"/>
              <a:cs typeface="Helvetica Neue"/>
              <a:sym typeface="Helvetica Neue"/>
            </a:endParaRPr>
          </a:p>
          <a:p>
            <a:pPr indent="-304800" lvl="1" marL="914400" rtl="0" algn="l">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Hugh Kilmer</a:t>
            </a:r>
            <a:endParaRPr sz="1200">
              <a:solidFill>
                <a:schemeClr val="dk1"/>
              </a:solidFill>
              <a:latin typeface="Helvetica Neue"/>
              <a:ea typeface="Helvetica Neue"/>
              <a:cs typeface="Helvetica Neue"/>
              <a:sym typeface="Helvetica Neue"/>
            </a:endParaRPr>
          </a:p>
          <a:p>
            <a:pPr indent="-304800" lvl="1" marL="9144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Torrey Trophy</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Adjournment</a:t>
            </a:r>
            <a:endParaRPr sz="1200">
              <a:solidFill>
                <a:schemeClr val="dk1"/>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cxnSp>
        <p:nvCxnSpPr>
          <p:cNvPr id="254" name="Google Shape;254;p32"/>
          <p:cNvCxnSpPr/>
          <p:nvPr/>
        </p:nvCxnSpPr>
        <p:spPr>
          <a:xfrm>
            <a:off x="3939250" y="865400"/>
            <a:ext cx="1518000" cy="0"/>
          </a:xfrm>
          <a:prstGeom prst="straightConnector1">
            <a:avLst/>
          </a:prstGeom>
          <a:noFill/>
          <a:ln cap="flat" cmpd="sng" w="9525">
            <a:solidFill>
              <a:srgbClr val="D42E12"/>
            </a:solidFill>
            <a:prstDash val="solid"/>
            <a:round/>
            <a:headEnd len="med" w="med" type="none"/>
            <a:tailEnd len="med" w="med" type="none"/>
          </a:ln>
        </p:spPr>
      </p:cxnSp>
      <p:sp>
        <p:nvSpPr>
          <p:cNvPr id="255" name="Google Shape;255;p32"/>
          <p:cNvSpPr txBox="1"/>
          <p:nvPr/>
        </p:nvSpPr>
        <p:spPr>
          <a:xfrm>
            <a:off x="1337700" y="935775"/>
            <a:ext cx="64686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pic>
        <p:nvPicPr>
          <p:cNvPr id="256" name="Google Shape;256;p32"/>
          <p:cNvPicPr preferRelativeResize="0"/>
          <p:nvPr/>
        </p:nvPicPr>
        <p:blipFill>
          <a:blip r:embed="rId3">
            <a:alphaModFix/>
          </a:blip>
          <a:stretch>
            <a:fillRect/>
          </a:stretch>
        </p:blipFill>
        <p:spPr>
          <a:xfrm>
            <a:off x="4334213" y="66954"/>
            <a:ext cx="728075" cy="728075"/>
          </a:xfrm>
          <a:prstGeom prst="rect">
            <a:avLst/>
          </a:prstGeom>
          <a:noFill/>
          <a:ln>
            <a:noFill/>
          </a:ln>
        </p:spPr>
      </p:pic>
      <p:grpSp>
        <p:nvGrpSpPr>
          <p:cNvPr id="257" name="Google Shape;257;p32"/>
          <p:cNvGrpSpPr/>
          <p:nvPr/>
        </p:nvGrpSpPr>
        <p:grpSpPr>
          <a:xfrm>
            <a:off x="2552100" y="1470125"/>
            <a:ext cx="4039800" cy="3156300"/>
            <a:chOff x="3084200" y="1612925"/>
            <a:chExt cx="4039800" cy="3156300"/>
          </a:xfrm>
        </p:grpSpPr>
        <p:grpSp>
          <p:nvGrpSpPr>
            <p:cNvPr id="258" name="Google Shape;258;p32"/>
            <p:cNvGrpSpPr/>
            <p:nvPr/>
          </p:nvGrpSpPr>
          <p:grpSpPr>
            <a:xfrm>
              <a:off x="3084200" y="1612925"/>
              <a:ext cx="4039800" cy="3156300"/>
              <a:chOff x="2552100" y="1612925"/>
              <a:chExt cx="4039800" cy="3156300"/>
            </a:xfrm>
          </p:grpSpPr>
          <p:sp>
            <p:nvSpPr>
              <p:cNvPr id="259" name="Google Shape;259;p32"/>
              <p:cNvSpPr/>
              <p:nvPr/>
            </p:nvSpPr>
            <p:spPr>
              <a:xfrm>
                <a:off x="2552100" y="1612925"/>
                <a:ext cx="4039800" cy="31563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0" name="Google Shape;260;p32"/>
              <p:cNvCxnSpPr/>
              <p:nvPr/>
            </p:nvCxnSpPr>
            <p:spPr>
              <a:xfrm flipH="1" rot="10800000">
                <a:off x="2887050" y="4246800"/>
                <a:ext cx="3379800" cy="9900"/>
              </a:xfrm>
              <a:prstGeom prst="straightConnector1">
                <a:avLst/>
              </a:prstGeom>
              <a:noFill/>
              <a:ln cap="flat" cmpd="sng" w="9525">
                <a:solidFill>
                  <a:schemeClr val="dk2"/>
                </a:solidFill>
                <a:prstDash val="solid"/>
                <a:round/>
                <a:headEnd len="med" w="med" type="none"/>
                <a:tailEnd len="med" w="med" type="none"/>
              </a:ln>
            </p:spPr>
          </p:cxnSp>
          <p:cxnSp>
            <p:nvCxnSpPr>
              <p:cNvPr id="261" name="Google Shape;261;p32"/>
              <p:cNvCxnSpPr/>
              <p:nvPr/>
            </p:nvCxnSpPr>
            <p:spPr>
              <a:xfrm flipH="1" rot="10800000">
                <a:off x="3231925" y="3705200"/>
                <a:ext cx="2680200" cy="14400"/>
              </a:xfrm>
              <a:prstGeom prst="straightConnector1">
                <a:avLst/>
              </a:prstGeom>
              <a:noFill/>
              <a:ln cap="flat" cmpd="sng" w="9525">
                <a:solidFill>
                  <a:schemeClr val="dk2"/>
                </a:solidFill>
                <a:prstDash val="solid"/>
                <a:round/>
                <a:headEnd len="med" w="med" type="none"/>
                <a:tailEnd len="med" w="med" type="none"/>
              </a:ln>
            </p:spPr>
          </p:cxnSp>
          <p:cxnSp>
            <p:nvCxnSpPr>
              <p:cNvPr id="262" name="Google Shape;262;p32"/>
              <p:cNvCxnSpPr>
                <a:stCxn id="259" idx="1"/>
                <a:endCxn id="259" idx="5"/>
              </p:cNvCxnSpPr>
              <p:nvPr/>
            </p:nvCxnSpPr>
            <p:spPr>
              <a:xfrm>
                <a:off x="3562050" y="3191075"/>
                <a:ext cx="2019900" cy="0"/>
              </a:xfrm>
              <a:prstGeom prst="straightConnector1">
                <a:avLst/>
              </a:prstGeom>
              <a:noFill/>
              <a:ln cap="flat" cmpd="sng" w="9525">
                <a:solidFill>
                  <a:schemeClr val="dk2"/>
                </a:solidFill>
                <a:prstDash val="solid"/>
                <a:round/>
                <a:headEnd len="med" w="med" type="none"/>
                <a:tailEnd len="med" w="med" type="none"/>
              </a:ln>
            </p:spPr>
          </p:cxnSp>
          <p:sp>
            <p:nvSpPr>
              <p:cNvPr id="263" name="Google Shape;263;p32"/>
              <p:cNvSpPr txBox="1"/>
              <p:nvPr/>
            </p:nvSpPr>
            <p:spPr>
              <a:xfrm>
                <a:off x="3911075" y="4315800"/>
                <a:ext cx="133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135</a:t>
                </a:r>
                <a:endParaRPr>
                  <a:latin typeface="Montserrat"/>
                  <a:ea typeface="Montserrat"/>
                  <a:cs typeface="Montserrat"/>
                  <a:sym typeface="Montserrat"/>
                </a:endParaRPr>
              </a:p>
            </p:txBody>
          </p:sp>
          <p:sp>
            <p:nvSpPr>
              <p:cNvPr id="264" name="Google Shape;264;p32"/>
              <p:cNvSpPr txBox="1"/>
              <p:nvPr/>
            </p:nvSpPr>
            <p:spPr>
              <a:xfrm>
                <a:off x="3911100" y="3785600"/>
                <a:ext cx="133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13</a:t>
                </a:r>
                <a:endParaRPr>
                  <a:latin typeface="Montserrat"/>
                  <a:ea typeface="Montserrat"/>
                  <a:cs typeface="Montserrat"/>
                  <a:sym typeface="Montserrat"/>
                </a:endParaRPr>
              </a:p>
            </p:txBody>
          </p:sp>
          <p:sp>
            <p:nvSpPr>
              <p:cNvPr id="265" name="Google Shape;265;p32"/>
              <p:cNvSpPr txBox="1"/>
              <p:nvPr/>
            </p:nvSpPr>
            <p:spPr>
              <a:xfrm>
                <a:off x="3906100" y="3247975"/>
                <a:ext cx="133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10</a:t>
                </a:r>
                <a:endParaRPr>
                  <a:latin typeface="Montserrat"/>
                  <a:ea typeface="Montserrat"/>
                  <a:cs typeface="Montserrat"/>
                  <a:sym typeface="Montserrat"/>
                </a:endParaRPr>
              </a:p>
            </p:txBody>
          </p:sp>
          <p:sp>
            <p:nvSpPr>
              <p:cNvPr id="266" name="Google Shape;266;p32"/>
              <p:cNvSpPr txBox="1"/>
              <p:nvPr/>
            </p:nvSpPr>
            <p:spPr>
              <a:xfrm>
                <a:off x="3906100" y="2735525"/>
                <a:ext cx="133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4</a:t>
                </a:r>
                <a:endParaRPr>
                  <a:latin typeface="Montserrat"/>
                  <a:ea typeface="Montserrat"/>
                  <a:cs typeface="Montserrat"/>
                  <a:sym typeface="Montserrat"/>
                </a:endParaRPr>
              </a:p>
            </p:txBody>
          </p:sp>
          <p:sp>
            <p:nvSpPr>
              <p:cNvPr id="267" name="Google Shape;267;p32"/>
              <p:cNvSpPr txBox="1"/>
              <p:nvPr/>
            </p:nvSpPr>
            <p:spPr>
              <a:xfrm>
                <a:off x="3906100" y="2263263"/>
                <a:ext cx="133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3</a:t>
                </a:r>
                <a:endParaRPr>
                  <a:latin typeface="Montserrat"/>
                  <a:ea typeface="Montserrat"/>
                  <a:cs typeface="Montserrat"/>
                  <a:sym typeface="Montserrat"/>
                </a:endParaRPr>
              </a:p>
            </p:txBody>
          </p:sp>
          <p:sp>
            <p:nvSpPr>
              <p:cNvPr id="268" name="Google Shape;268;p32"/>
              <p:cNvSpPr txBox="1"/>
              <p:nvPr/>
            </p:nvSpPr>
            <p:spPr>
              <a:xfrm>
                <a:off x="3906100" y="1799713"/>
                <a:ext cx="133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3</a:t>
                </a:r>
                <a:endParaRPr>
                  <a:latin typeface="Montserrat"/>
                  <a:ea typeface="Montserrat"/>
                  <a:cs typeface="Montserrat"/>
                  <a:sym typeface="Montserrat"/>
                </a:endParaRPr>
              </a:p>
            </p:txBody>
          </p:sp>
        </p:grpSp>
        <p:cxnSp>
          <p:nvCxnSpPr>
            <p:cNvPr id="269" name="Google Shape;269;p32"/>
            <p:cNvCxnSpPr/>
            <p:nvPr/>
          </p:nvCxnSpPr>
          <p:spPr>
            <a:xfrm>
              <a:off x="4690250" y="2266300"/>
              <a:ext cx="827700" cy="0"/>
            </a:xfrm>
            <a:prstGeom prst="straightConnector1">
              <a:avLst/>
            </a:prstGeom>
            <a:noFill/>
            <a:ln cap="flat" cmpd="sng" w="9525">
              <a:solidFill>
                <a:schemeClr val="dk2"/>
              </a:solidFill>
              <a:prstDash val="solid"/>
              <a:round/>
              <a:headEnd len="med" w="med" type="none"/>
              <a:tailEnd len="med" w="med" type="none"/>
            </a:ln>
          </p:spPr>
        </p:cxnSp>
        <p:cxnSp>
          <p:nvCxnSpPr>
            <p:cNvPr id="270" name="Google Shape;270;p32"/>
            <p:cNvCxnSpPr/>
            <p:nvPr/>
          </p:nvCxnSpPr>
          <p:spPr>
            <a:xfrm>
              <a:off x="4404500" y="2690000"/>
              <a:ext cx="1389300" cy="0"/>
            </a:xfrm>
            <a:prstGeom prst="straightConnector1">
              <a:avLst/>
            </a:prstGeom>
            <a:noFill/>
            <a:ln cap="flat" cmpd="sng" w="9525">
              <a:solidFill>
                <a:schemeClr val="dk2"/>
              </a:solidFill>
              <a:prstDash val="solid"/>
              <a:round/>
              <a:headEnd len="med" w="med" type="none"/>
              <a:tailEnd len="med" w="med" type="none"/>
            </a:ln>
          </p:spPr>
        </p:cxnSp>
      </p:grpSp>
      <p:sp>
        <p:nvSpPr>
          <p:cNvPr id="271" name="Google Shape;271;p32"/>
          <p:cNvSpPr txBox="1"/>
          <p:nvPr/>
        </p:nvSpPr>
        <p:spPr>
          <a:xfrm>
            <a:off x="2719550" y="4700100"/>
            <a:ext cx="374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Total: 168 (10% increase from 2023)      </a:t>
            </a:r>
            <a:endParaRPr b="1">
              <a:latin typeface="Montserrat"/>
              <a:ea typeface="Montserrat"/>
              <a:cs typeface="Montserrat"/>
              <a:sym typeface="Montserrat"/>
            </a:endParaRPr>
          </a:p>
        </p:txBody>
      </p:sp>
      <p:sp>
        <p:nvSpPr>
          <p:cNvPr id="272" name="Google Shape;272;p32"/>
          <p:cNvSpPr txBox="1"/>
          <p:nvPr/>
        </p:nvSpPr>
        <p:spPr>
          <a:xfrm>
            <a:off x="5675575" y="1470125"/>
            <a:ext cx="177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Donor Pyramid</a:t>
            </a:r>
            <a:endParaRPr>
              <a:latin typeface="Montserrat"/>
              <a:ea typeface="Montserrat"/>
              <a:cs typeface="Montserrat"/>
              <a:sym typeface="Montserrat"/>
            </a:endParaRPr>
          </a:p>
        </p:txBody>
      </p:sp>
      <p:cxnSp>
        <p:nvCxnSpPr>
          <p:cNvPr id="273" name="Google Shape;273;p32"/>
          <p:cNvCxnSpPr/>
          <p:nvPr/>
        </p:nvCxnSpPr>
        <p:spPr>
          <a:xfrm>
            <a:off x="5803375" y="1470125"/>
            <a:ext cx="1518000" cy="0"/>
          </a:xfrm>
          <a:prstGeom prst="straightConnector1">
            <a:avLst/>
          </a:prstGeom>
          <a:noFill/>
          <a:ln cap="flat" cmpd="sng" w="9525">
            <a:solidFill>
              <a:srgbClr val="D42E12"/>
            </a:solidFill>
            <a:prstDash val="solid"/>
            <a:round/>
            <a:headEnd len="med" w="med" type="none"/>
            <a:tailEnd len="med" w="med" type="none"/>
          </a:ln>
        </p:spPr>
      </p:cxnSp>
      <p:sp>
        <p:nvSpPr>
          <p:cNvPr id="274" name="Google Shape;274;p32"/>
          <p:cNvSpPr txBox="1"/>
          <p:nvPr/>
        </p:nvSpPr>
        <p:spPr>
          <a:xfrm>
            <a:off x="1506950" y="4157250"/>
            <a:ext cx="151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$25- $99</a:t>
            </a:r>
            <a:endParaRPr>
              <a:latin typeface="Montserrat"/>
              <a:ea typeface="Montserrat"/>
              <a:cs typeface="Montserrat"/>
              <a:sym typeface="Montserrat"/>
            </a:endParaRPr>
          </a:p>
        </p:txBody>
      </p:sp>
      <p:sp>
        <p:nvSpPr>
          <p:cNvPr id="275" name="Google Shape;275;p32"/>
          <p:cNvSpPr txBox="1"/>
          <p:nvPr/>
        </p:nvSpPr>
        <p:spPr>
          <a:xfrm>
            <a:off x="1655375" y="3614400"/>
            <a:ext cx="144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$1,000- $2,499</a:t>
            </a:r>
            <a:endParaRPr>
              <a:latin typeface="Montserrat"/>
              <a:ea typeface="Montserrat"/>
              <a:cs typeface="Montserrat"/>
              <a:sym typeface="Montserrat"/>
            </a:endParaRPr>
          </a:p>
        </p:txBody>
      </p:sp>
      <p:sp>
        <p:nvSpPr>
          <p:cNvPr id="276" name="Google Shape;276;p32"/>
          <p:cNvSpPr txBox="1"/>
          <p:nvPr/>
        </p:nvSpPr>
        <p:spPr>
          <a:xfrm>
            <a:off x="1965450" y="3071550"/>
            <a:ext cx="162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$2,500- $4,999</a:t>
            </a:r>
            <a:endParaRPr>
              <a:latin typeface="Montserrat"/>
              <a:ea typeface="Montserrat"/>
              <a:cs typeface="Montserrat"/>
              <a:sym typeface="Montserrat"/>
            </a:endParaRPr>
          </a:p>
        </p:txBody>
      </p:sp>
      <p:sp>
        <p:nvSpPr>
          <p:cNvPr id="277" name="Google Shape;277;p32"/>
          <p:cNvSpPr txBox="1"/>
          <p:nvPr/>
        </p:nvSpPr>
        <p:spPr>
          <a:xfrm>
            <a:off x="2552100" y="2582638"/>
            <a:ext cx="162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$5,000</a:t>
            </a:r>
            <a:endParaRPr>
              <a:latin typeface="Montserrat"/>
              <a:ea typeface="Montserrat"/>
              <a:cs typeface="Montserrat"/>
              <a:sym typeface="Montserrat"/>
            </a:endParaRPr>
          </a:p>
        </p:txBody>
      </p:sp>
      <p:sp>
        <p:nvSpPr>
          <p:cNvPr id="278" name="Google Shape;278;p32"/>
          <p:cNvSpPr txBox="1"/>
          <p:nvPr/>
        </p:nvSpPr>
        <p:spPr>
          <a:xfrm>
            <a:off x="2831250" y="2093738"/>
            <a:ext cx="162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$10,000</a:t>
            </a:r>
            <a:endParaRPr>
              <a:latin typeface="Montserrat"/>
              <a:ea typeface="Montserrat"/>
              <a:cs typeface="Montserrat"/>
              <a:sym typeface="Montserrat"/>
            </a:endParaRPr>
          </a:p>
        </p:txBody>
      </p:sp>
      <p:sp>
        <p:nvSpPr>
          <p:cNvPr id="279" name="Google Shape;279;p32"/>
          <p:cNvSpPr txBox="1"/>
          <p:nvPr/>
        </p:nvSpPr>
        <p:spPr>
          <a:xfrm>
            <a:off x="3103775" y="1550900"/>
            <a:ext cx="162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$15,000+</a:t>
            </a:r>
            <a:endParaRPr>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3"/>
          <p:cNvSpPr txBox="1"/>
          <p:nvPr/>
        </p:nvSpPr>
        <p:spPr>
          <a:xfrm>
            <a:off x="1147950" y="670050"/>
            <a:ext cx="6848100" cy="384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260D54"/>
                </a:solidFill>
                <a:latin typeface="Montserrat"/>
                <a:ea typeface="Montserrat"/>
                <a:cs typeface="Montserrat"/>
                <a:sym typeface="Montserrat"/>
              </a:rPr>
              <a:t>$15,000</a:t>
            </a:r>
            <a:r>
              <a:rPr lang="en">
                <a:solidFill>
                  <a:schemeClr val="dk1"/>
                </a:solidFill>
                <a:latin typeface="Montserrat"/>
                <a:ea typeface="Montserrat"/>
                <a:cs typeface="Montserrat"/>
                <a:sym typeface="Montserrat"/>
              </a:rPr>
              <a:t> + Bo &amp; Edie Lycke, David Askew,</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Hunt Lawrence</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260D54"/>
                </a:solidFill>
                <a:latin typeface="Montserrat"/>
                <a:ea typeface="Montserrat"/>
                <a:cs typeface="Montserrat"/>
                <a:sym typeface="Montserrat"/>
              </a:rPr>
              <a:t>$10,000 </a:t>
            </a:r>
            <a:r>
              <a:rPr lang="en">
                <a:solidFill>
                  <a:schemeClr val="dk1"/>
                </a:solidFill>
                <a:latin typeface="Montserrat"/>
                <a:ea typeface="Montserrat"/>
                <a:cs typeface="Montserrat"/>
                <a:sym typeface="Montserrat"/>
              </a:rPr>
              <a:t>Andrew Berdon, Rives Potts, Rich du Moulin</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260D54"/>
                </a:solidFill>
                <a:latin typeface="Montserrat"/>
                <a:ea typeface="Montserrat"/>
                <a:cs typeface="Montserrat"/>
                <a:sym typeface="Montserrat"/>
              </a:rPr>
              <a:t>$5,000 </a:t>
            </a:r>
            <a:r>
              <a:rPr lang="en">
                <a:solidFill>
                  <a:schemeClr val="dk1"/>
                </a:solidFill>
                <a:latin typeface="Montserrat"/>
                <a:ea typeface="Montserrat"/>
                <a:cs typeface="Montserrat"/>
                <a:sym typeface="Montserrat"/>
              </a:rPr>
              <a:t>Ray Redniss, Lenny Sitar,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Reinhold Foundation, Zupon Foundation</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260D54"/>
                </a:solidFill>
                <a:latin typeface="Montserrat"/>
                <a:ea typeface="Montserrat"/>
                <a:cs typeface="Montserrat"/>
                <a:sym typeface="Montserrat"/>
              </a:rPr>
              <a:t>$2,500-$4,999 </a:t>
            </a:r>
            <a:r>
              <a:rPr lang="en">
                <a:solidFill>
                  <a:schemeClr val="dk1"/>
                </a:solidFill>
                <a:latin typeface="Montserrat"/>
                <a:ea typeface="Montserrat"/>
                <a:cs typeface="Montserrat"/>
                <a:sym typeface="Montserrat"/>
              </a:rPr>
              <a:t>Benoit, Browning, Cummiskey, Grant, Hutton,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Krediet, Litchfield, Mele, Schoen, Weiss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260D54"/>
                </a:solidFill>
                <a:latin typeface="Montserrat"/>
                <a:ea typeface="Montserrat"/>
                <a:cs typeface="Montserrat"/>
                <a:sym typeface="Montserrat"/>
              </a:rPr>
              <a:t>$1,000-$2,499</a:t>
            </a:r>
            <a:r>
              <a:rPr lang="en">
                <a:solidFill>
                  <a:schemeClr val="dk1"/>
                </a:solidFill>
                <a:latin typeface="Montserrat"/>
                <a:ea typeface="Montserrat"/>
                <a:cs typeface="Montserrat"/>
                <a:sym typeface="Montserrat"/>
              </a:rPr>
              <a:t> Austin YC, Dierdorff,  Edgecomb, Gallagher, Hettel, Hilf, Holland, Lewis, McKiege, Minninger, Olsson, Osmond, Schulte,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260D54"/>
                </a:solidFill>
                <a:latin typeface="Montserrat"/>
                <a:ea typeface="Montserrat"/>
                <a:cs typeface="Montserrat"/>
                <a:sym typeface="Montserrat"/>
              </a:rPr>
              <a:t>$25- $999</a:t>
            </a:r>
            <a:r>
              <a:rPr lang="en">
                <a:solidFill>
                  <a:schemeClr val="dk1"/>
                </a:solidFill>
                <a:latin typeface="Montserrat"/>
                <a:ea typeface="Montserrat"/>
                <a:cs typeface="Montserrat"/>
                <a:sym typeface="Montserrat"/>
              </a:rPr>
              <a:t> 135 members &amp; friends</a:t>
            </a:r>
            <a:endParaRPr>
              <a:solidFill>
                <a:schemeClr val="dk1"/>
              </a:solidFill>
              <a:latin typeface="Montserrat"/>
              <a:ea typeface="Montserrat"/>
              <a:cs typeface="Montserrat"/>
              <a:sym typeface="Montserrat"/>
            </a:endParaRPr>
          </a:p>
        </p:txBody>
      </p:sp>
      <p:sp>
        <p:nvSpPr>
          <p:cNvPr id="285" name="Google Shape;285;p33"/>
          <p:cNvSpPr txBox="1"/>
          <p:nvPr/>
        </p:nvSpPr>
        <p:spPr>
          <a:xfrm>
            <a:off x="2305700" y="559450"/>
            <a:ext cx="450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Special thanks to our lead donors</a:t>
            </a:r>
            <a:endParaRPr b="1">
              <a:latin typeface="Montserrat"/>
              <a:ea typeface="Montserrat"/>
              <a:cs typeface="Montserrat"/>
              <a:sym typeface="Montserrat"/>
            </a:endParaRPr>
          </a:p>
        </p:txBody>
      </p:sp>
      <p:cxnSp>
        <p:nvCxnSpPr>
          <p:cNvPr id="286" name="Google Shape;286;p33"/>
          <p:cNvCxnSpPr/>
          <p:nvPr/>
        </p:nvCxnSpPr>
        <p:spPr>
          <a:xfrm>
            <a:off x="3132300" y="959650"/>
            <a:ext cx="2879400" cy="6000"/>
          </a:xfrm>
          <a:prstGeom prst="straightConnector1">
            <a:avLst/>
          </a:prstGeom>
          <a:noFill/>
          <a:ln cap="flat" cmpd="sng" w="9525">
            <a:solidFill>
              <a:srgbClr val="D42E12"/>
            </a:solidFill>
            <a:prstDash val="solid"/>
            <a:round/>
            <a:headEnd len="med" w="med" type="none"/>
            <a:tailEnd len="med" w="med" type="none"/>
          </a:ln>
        </p:spPr>
      </p:cxnSp>
      <p:pic>
        <p:nvPicPr>
          <p:cNvPr id="287" name="Google Shape;287;p33"/>
          <p:cNvPicPr preferRelativeResize="0"/>
          <p:nvPr/>
        </p:nvPicPr>
        <p:blipFill>
          <a:blip r:embed="rId3">
            <a:alphaModFix/>
          </a:blip>
          <a:stretch>
            <a:fillRect/>
          </a:stretch>
        </p:blipFill>
        <p:spPr>
          <a:xfrm>
            <a:off x="225762" y="54196"/>
            <a:ext cx="1410700" cy="1410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cxnSp>
        <p:nvCxnSpPr>
          <p:cNvPr id="292" name="Google Shape;292;p34"/>
          <p:cNvCxnSpPr/>
          <p:nvPr/>
        </p:nvCxnSpPr>
        <p:spPr>
          <a:xfrm>
            <a:off x="3712650" y="849650"/>
            <a:ext cx="2879400" cy="6000"/>
          </a:xfrm>
          <a:prstGeom prst="straightConnector1">
            <a:avLst/>
          </a:prstGeom>
          <a:noFill/>
          <a:ln cap="flat" cmpd="sng" w="9525">
            <a:solidFill>
              <a:srgbClr val="D42E12"/>
            </a:solidFill>
            <a:prstDash val="solid"/>
            <a:round/>
            <a:headEnd len="med" w="med" type="none"/>
            <a:tailEnd len="med" w="med" type="none"/>
          </a:ln>
        </p:spPr>
      </p:cxnSp>
      <p:sp>
        <p:nvSpPr>
          <p:cNvPr id="293" name="Google Shape;293;p34"/>
          <p:cNvSpPr txBox="1"/>
          <p:nvPr/>
        </p:nvSpPr>
        <p:spPr>
          <a:xfrm>
            <a:off x="1744075" y="364275"/>
            <a:ext cx="64686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sp>
        <p:nvSpPr>
          <p:cNvPr id="294" name="Google Shape;294;p34"/>
          <p:cNvSpPr txBox="1"/>
          <p:nvPr/>
        </p:nvSpPr>
        <p:spPr>
          <a:xfrm>
            <a:off x="3649650" y="996288"/>
            <a:ext cx="300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SemiBold"/>
                <a:ea typeface="Montserrat SemiBold"/>
                <a:cs typeface="Montserrat SemiBold"/>
                <a:sym typeface="Montserrat SemiBold"/>
              </a:rPr>
              <a:t>2024 FINANCIAL GOAL</a:t>
            </a:r>
            <a:endParaRPr>
              <a:latin typeface="Montserrat SemiBold"/>
              <a:ea typeface="Montserrat SemiBold"/>
              <a:cs typeface="Montserrat SemiBold"/>
              <a:sym typeface="Montserrat SemiBold"/>
            </a:endParaRPr>
          </a:p>
        </p:txBody>
      </p:sp>
      <p:sp>
        <p:nvSpPr>
          <p:cNvPr id="295" name="Google Shape;295;p34"/>
          <p:cNvSpPr txBox="1"/>
          <p:nvPr/>
        </p:nvSpPr>
        <p:spPr>
          <a:xfrm>
            <a:off x="2315550" y="1537150"/>
            <a:ext cx="56736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Increase our overall donation amount by 25% to $250,000.</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317500" lvl="0" marL="457200" rtl="0" algn="l">
              <a:lnSpc>
                <a:spcPct val="200000"/>
              </a:lnSpc>
              <a:spcBef>
                <a:spcPts val="0"/>
              </a:spcBef>
              <a:spcAft>
                <a:spcPts val="0"/>
              </a:spcAft>
              <a:buSzPts val="1400"/>
              <a:buFont typeface="Montserrat"/>
              <a:buChar char="●"/>
            </a:pPr>
            <a:r>
              <a:rPr lang="en">
                <a:latin typeface="Montserrat"/>
                <a:ea typeface="Montserrat"/>
                <a:cs typeface="Montserrat"/>
                <a:sym typeface="Montserrat"/>
              </a:rPr>
              <a:t>Increase donor base by 33% to 225 donors. </a:t>
            </a:r>
            <a:endParaRPr>
              <a:latin typeface="Montserrat"/>
              <a:ea typeface="Montserrat"/>
              <a:cs typeface="Montserrat"/>
              <a:sym typeface="Montserrat"/>
            </a:endParaRPr>
          </a:p>
          <a:p>
            <a:pPr indent="-317500" lvl="1" marL="914400" rtl="0" algn="l">
              <a:spcBef>
                <a:spcPts val="0"/>
              </a:spcBef>
              <a:spcAft>
                <a:spcPts val="0"/>
              </a:spcAft>
              <a:buSzPts val="1400"/>
              <a:buFont typeface="Montserrat"/>
              <a:buChar char="○"/>
            </a:pPr>
            <a:r>
              <a:rPr lang="en">
                <a:latin typeface="Montserrat"/>
                <a:ea typeface="Montserrat"/>
                <a:cs typeface="Montserrat"/>
                <a:sym typeface="Montserrat"/>
              </a:rPr>
              <a:t>Increase first time donors by 50</a:t>
            </a:r>
            <a:endParaRPr>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bulk of these new donors will be in the under $1,000 category. This is the strong base of a healthy Club and  Foundation.</a:t>
            </a:r>
            <a:endParaRPr>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pic>
        <p:nvPicPr>
          <p:cNvPr id="296" name="Google Shape;296;p34"/>
          <p:cNvPicPr preferRelativeResize="0"/>
          <p:nvPr/>
        </p:nvPicPr>
        <p:blipFill>
          <a:blip r:embed="rId3">
            <a:alphaModFix/>
          </a:blip>
          <a:stretch>
            <a:fillRect/>
          </a:stretch>
        </p:blipFill>
        <p:spPr>
          <a:xfrm>
            <a:off x="225762" y="54196"/>
            <a:ext cx="1410700" cy="1410700"/>
          </a:xfrm>
          <a:prstGeom prst="rect">
            <a:avLst/>
          </a:prstGeom>
          <a:noFill/>
          <a:ln>
            <a:noFill/>
          </a:ln>
        </p:spPr>
      </p:pic>
      <p:pic>
        <p:nvPicPr>
          <p:cNvPr id="297" name="Google Shape;297;p34"/>
          <p:cNvPicPr preferRelativeResize="0"/>
          <p:nvPr/>
        </p:nvPicPr>
        <p:blipFill rotWithShape="1">
          <a:blip r:embed="rId4">
            <a:alphaModFix/>
          </a:blip>
          <a:srcRect b="4979" l="27158" r="27158" t="0"/>
          <a:stretch/>
        </p:blipFill>
        <p:spPr>
          <a:xfrm>
            <a:off x="104950" y="1999275"/>
            <a:ext cx="2210602" cy="2778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cxnSp>
        <p:nvCxnSpPr>
          <p:cNvPr id="302" name="Google Shape;302;p35"/>
          <p:cNvCxnSpPr/>
          <p:nvPr/>
        </p:nvCxnSpPr>
        <p:spPr>
          <a:xfrm>
            <a:off x="3939250" y="865400"/>
            <a:ext cx="1518000" cy="0"/>
          </a:xfrm>
          <a:prstGeom prst="straightConnector1">
            <a:avLst/>
          </a:prstGeom>
          <a:noFill/>
          <a:ln cap="flat" cmpd="sng" w="9525">
            <a:solidFill>
              <a:srgbClr val="D42E12"/>
            </a:solidFill>
            <a:prstDash val="solid"/>
            <a:round/>
            <a:headEnd len="med" w="med" type="none"/>
            <a:tailEnd len="med" w="med" type="none"/>
          </a:ln>
        </p:spPr>
      </p:cxnSp>
      <p:sp>
        <p:nvSpPr>
          <p:cNvPr id="303" name="Google Shape;303;p35"/>
          <p:cNvSpPr txBox="1"/>
          <p:nvPr/>
        </p:nvSpPr>
        <p:spPr>
          <a:xfrm>
            <a:off x="1337700" y="935775"/>
            <a:ext cx="64686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pic>
        <p:nvPicPr>
          <p:cNvPr id="304" name="Google Shape;304;p35"/>
          <p:cNvPicPr preferRelativeResize="0"/>
          <p:nvPr/>
        </p:nvPicPr>
        <p:blipFill>
          <a:blip r:embed="rId3">
            <a:alphaModFix/>
          </a:blip>
          <a:stretch>
            <a:fillRect/>
          </a:stretch>
        </p:blipFill>
        <p:spPr>
          <a:xfrm>
            <a:off x="4334213" y="66954"/>
            <a:ext cx="728075" cy="728075"/>
          </a:xfrm>
          <a:prstGeom prst="rect">
            <a:avLst/>
          </a:prstGeom>
          <a:noFill/>
          <a:ln>
            <a:noFill/>
          </a:ln>
        </p:spPr>
      </p:pic>
      <p:sp>
        <p:nvSpPr>
          <p:cNvPr id="305" name="Google Shape;305;p35"/>
          <p:cNvSpPr txBox="1"/>
          <p:nvPr/>
        </p:nvSpPr>
        <p:spPr>
          <a:xfrm>
            <a:off x="463100" y="1880275"/>
            <a:ext cx="33600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Montserrat"/>
                <a:ea typeface="Montserrat"/>
                <a:cs typeface="Montserrat"/>
                <a:sym typeface="Montserrat"/>
              </a:rPr>
              <a:t>STC Commodore</a:t>
            </a:r>
            <a:r>
              <a:rPr lang="en" sz="1600">
                <a:solidFill>
                  <a:schemeClr val="dk1"/>
                </a:solidFill>
                <a:latin typeface="Montserrat"/>
                <a:ea typeface="Montserrat"/>
                <a:cs typeface="Montserrat"/>
                <a:sym typeface="Montserrat"/>
              </a:rPr>
              <a:t>- Ray Redniss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Chairman</a:t>
            </a:r>
            <a:r>
              <a:rPr lang="en" sz="1600">
                <a:solidFill>
                  <a:schemeClr val="dk1"/>
                </a:solidFill>
                <a:latin typeface="Montserrat"/>
                <a:ea typeface="Montserrat"/>
                <a:cs typeface="Montserrat"/>
                <a:sym typeface="Montserrat"/>
              </a:rPr>
              <a:t>- Rich duMoulin</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Sec/Treasurer</a:t>
            </a:r>
            <a:r>
              <a:rPr lang="en" sz="1600">
                <a:solidFill>
                  <a:schemeClr val="dk1"/>
                </a:solidFill>
                <a:latin typeface="Montserrat"/>
                <a:ea typeface="Montserrat"/>
                <a:cs typeface="Montserrat"/>
                <a:sym typeface="Montserrat"/>
              </a:rPr>
              <a:t>- John Browning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Counsel</a:t>
            </a:r>
            <a:r>
              <a:rPr lang="en" sz="1600">
                <a:solidFill>
                  <a:schemeClr val="dk1"/>
                </a:solidFill>
                <a:latin typeface="Montserrat"/>
                <a:ea typeface="Montserrat"/>
                <a:cs typeface="Montserrat"/>
                <a:sym typeface="Montserrat"/>
              </a:rPr>
              <a:t>- Lars Forsberg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7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Eric Kreuter</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Mike Toppa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David Askew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Gary Jobson</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p:txBody>
      </p:sp>
      <p:sp>
        <p:nvSpPr>
          <p:cNvPr id="306" name="Google Shape;306;p35"/>
          <p:cNvSpPr txBox="1"/>
          <p:nvPr/>
        </p:nvSpPr>
        <p:spPr>
          <a:xfrm>
            <a:off x="463100" y="1503475"/>
            <a:ext cx="19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Board of Directors:</a:t>
            </a:r>
            <a:endParaRPr>
              <a:latin typeface="Montserrat SemiBold"/>
              <a:ea typeface="Montserrat SemiBold"/>
              <a:cs typeface="Montserrat SemiBold"/>
              <a:sym typeface="Montserrat SemiBold"/>
            </a:endParaRPr>
          </a:p>
        </p:txBody>
      </p:sp>
      <p:sp>
        <p:nvSpPr>
          <p:cNvPr id="307" name="Google Shape;307;p35"/>
          <p:cNvSpPr txBox="1"/>
          <p:nvPr/>
        </p:nvSpPr>
        <p:spPr>
          <a:xfrm>
            <a:off x="4397650" y="1503463"/>
            <a:ext cx="105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Advisors: </a:t>
            </a:r>
            <a:endParaRPr>
              <a:latin typeface="Montserrat SemiBold"/>
              <a:ea typeface="Montserrat SemiBold"/>
              <a:cs typeface="Montserrat SemiBold"/>
              <a:sym typeface="Montserrat SemiBold"/>
            </a:endParaRPr>
          </a:p>
        </p:txBody>
      </p:sp>
      <p:sp>
        <p:nvSpPr>
          <p:cNvPr id="308" name="Google Shape;308;p35"/>
          <p:cNvSpPr txBox="1"/>
          <p:nvPr/>
        </p:nvSpPr>
        <p:spPr>
          <a:xfrm>
            <a:off x="4334225" y="1903675"/>
            <a:ext cx="5005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Montserrat"/>
                <a:ea typeface="Montserrat"/>
                <a:cs typeface="Montserrat"/>
                <a:sym typeface="Montserrat"/>
              </a:rPr>
              <a:t>STC Exec Director</a:t>
            </a:r>
            <a:r>
              <a:rPr lang="en" sz="1500">
                <a:latin typeface="Montserrat"/>
                <a:ea typeface="Montserrat"/>
                <a:cs typeface="Montserrat"/>
                <a:sym typeface="Montserrat"/>
              </a:rPr>
              <a:t>- </a:t>
            </a:r>
            <a:r>
              <a:rPr lang="en" sz="1500">
                <a:latin typeface="Montserrat"/>
                <a:ea typeface="Montserrat"/>
                <a:cs typeface="Montserrat"/>
                <a:sym typeface="Montserrat"/>
              </a:rPr>
              <a:t>Whitney Simon</a:t>
            </a:r>
            <a:endParaRPr sz="15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rPr b="1" lang="en" sz="1500">
                <a:latin typeface="Montserrat"/>
                <a:ea typeface="Montserrat"/>
                <a:cs typeface="Montserrat"/>
                <a:sym typeface="Montserrat"/>
              </a:rPr>
              <a:t>Accountant</a:t>
            </a:r>
            <a:r>
              <a:rPr lang="en" sz="1500">
                <a:latin typeface="Montserrat"/>
                <a:ea typeface="Montserrat"/>
                <a:cs typeface="Montserrat"/>
                <a:sym typeface="Montserrat"/>
              </a:rPr>
              <a:t>- </a:t>
            </a:r>
            <a:r>
              <a:rPr lang="en" sz="1500">
                <a:latin typeface="Montserrat"/>
                <a:ea typeface="Montserrat"/>
                <a:cs typeface="Montserrat"/>
                <a:sym typeface="Montserrat"/>
              </a:rPr>
              <a:t>Sharon Bernd</a:t>
            </a:r>
            <a:endParaRPr sz="15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500">
              <a:latin typeface="Montserrat"/>
              <a:ea typeface="Montserrat"/>
              <a:cs typeface="Montserrat"/>
              <a:sym typeface="Montserrat"/>
            </a:endParaRPr>
          </a:p>
          <a:p>
            <a:pPr indent="0" lvl="0" marL="0" rtl="0" algn="l">
              <a:spcBef>
                <a:spcPts val="0"/>
              </a:spcBef>
              <a:spcAft>
                <a:spcPts val="0"/>
              </a:spcAft>
              <a:buNone/>
            </a:pPr>
            <a:r>
              <a:rPr b="1" lang="en" sz="1500">
                <a:latin typeface="Montserrat"/>
                <a:ea typeface="Montserrat"/>
                <a:cs typeface="Montserrat"/>
                <a:sym typeface="Montserrat"/>
              </a:rPr>
              <a:t>Annual Fund</a:t>
            </a:r>
            <a:r>
              <a:rPr lang="en" sz="1500">
                <a:latin typeface="Montserrat"/>
                <a:ea typeface="Montserrat"/>
                <a:cs typeface="Montserrat"/>
                <a:sym typeface="Montserrat"/>
              </a:rPr>
              <a:t>- </a:t>
            </a:r>
            <a:r>
              <a:rPr lang="en" sz="1500">
                <a:latin typeface="Montserrat"/>
                <a:ea typeface="Montserrat"/>
                <a:cs typeface="Montserrat"/>
                <a:sym typeface="Montserrat"/>
              </a:rPr>
              <a:t>Steve Minninger &amp; Chris Reichart </a:t>
            </a:r>
            <a:endParaRPr sz="15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7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500">
                <a:latin typeface="Montserrat"/>
                <a:ea typeface="Montserrat"/>
                <a:cs typeface="Montserrat"/>
                <a:sym typeface="Montserrat"/>
              </a:rPr>
              <a:t>STC Treasurer</a:t>
            </a:r>
            <a:r>
              <a:rPr lang="en" sz="1500">
                <a:latin typeface="Montserrat"/>
                <a:ea typeface="Montserrat"/>
                <a:cs typeface="Montserrat"/>
                <a:sym typeface="Montserrat"/>
              </a:rPr>
              <a:t>- </a:t>
            </a:r>
            <a:r>
              <a:rPr lang="en" sz="1500">
                <a:latin typeface="Montserrat"/>
                <a:ea typeface="Montserrat"/>
                <a:cs typeface="Montserrat"/>
                <a:sym typeface="Montserrat"/>
              </a:rPr>
              <a:t>Bud Heerde </a:t>
            </a:r>
            <a:endParaRPr sz="15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309" name="Google Shape;309;p35"/>
          <p:cNvSpPr txBox="1"/>
          <p:nvPr/>
        </p:nvSpPr>
        <p:spPr>
          <a:xfrm>
            <a:off x="2493025" y="3637000"/>
            <a:ext cx="6468600" cy="10632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800">
                <a:solidFill>
                  <a:srgbClr val="260D54"/>
                </a:solidFill>
                <a:latin typeface="Montserrat SemiBold"/>
                <a:ea typeface="Montserrat SemiBold"/>
                <a:cs typeface="Montserrat SemiBold"/>
                <a:sym typeface="Montserrat SemiBold"/>
              </a:rPr>
              <a:t>THANK YOU FOR ALL YOUR HELP, ADVICE AND FINANCIAL SUPPORT</a:t>
            </a:r>
            <a:endParaRPr sz="1800">
              <a:solidFill>
                <a:srgbClr val="260D54"/>
              </a:solidFill>
              <a:latin typeface="Montserrat SemiBold"/>
              <a:ea typeface="Montserrat SemiBold"/>
              <a:cs typeface="Montserrat SemiBold"/>
              <a:sym typeface="Montserrat SemiBold"/>
            </a:endParaRPr>
          </a:p>
        </p:txBody>
      </p:sp>
      <p:pic>
        <p:nvPicPr>
          <p:cNvPr id="310" name="Google Shape;310;p35"/>
          <p:cNvPicPr preferRelativeResize="0"/>
          <p:nvPr/>
        </p:nvPicPr>
        <p:blipFill>
          <a:blip r:embed="rId3">
            <a:alphaModFix/>
          </a:blip>
          <a:stretch>
            <a:fillRect/>
          </a:stretch>
        </p:blipFill>
        <p:spPr>
          <a:xfrm>
            <a:off x="225762" y="54196"/>
            <a:ext cx="1410700" cy="1410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cxnSp>
        <p:nvCxnSpPr>
          <p:cNvPr id="315" name="Google Shape;315;p36"/>
          <p:cNvCxnSpPr/>
          <p:nvPr/>
        </p:nvCxnSpPr>
        <p:spPr>
          <a:xfrm>
            <a:off x="3939250" y="865400"/>
            <a:ext cx="1518000" cy="0"/>
          </a:xfrm>
          <a:prstGeom prst="straightConnector1">
            <a:avLst/>
          </a:prstGeom>
          <a:noFill/>
          <a:ln cap="flat" cmpd="sng" w="9525">
            <a:solidFill>
              <a:srgbClr val="D42E12"/>
            </a:solidFill>
            <a:prstDash val="solid"/>
            <a:round/>
            <a:headEnd len="med" w="med" type="none"/>
            <a:tailEnd len="med" w="med" type="none"/>
          </a:ln>
        </p:spPr>
      </p:cxnSp>
      <p:sp>
        <p:nvSpPr>
          <p:cNvPr id="316" name="Google Shape;316;p36"/>
          <p:cNvSpPr txBox="1"/>
          <p:nvPr/>
        </p:nvSpPr>
        <p:spPr>
          <a:xfrm>
            <a:off x="1337700" y="935775"/>
            <a:ext cx="64686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STORM TRYSAIL FOUNDATION REPORT</a:t>
            </a:r>
            <a:endParaRPr sz="2300">
              <a:solidFill>
                <a:srgbClr val="260D54"/>
              </a:solidFill>
              <a:latin typeface="Montserrat SemiBold"/>
              <a:ea typeface="Montserrat SemiBold"/>
              <a:cs typeface="Montserrat SemiBold"/>
              <a:sym typeface="Montserrat SemiBold"/>
            </a:endParaRPr>
          </a:p>
        </p:txBody>
      </p:sp>
      <p:pic>
        <p:nvPicPr>
          <p:cNvPr id="317" name="Google Shape;317;p36"/>
          <p:cNvPicPr preferRelativeResize="0"/>
          <p:nvPr/>
        </p:nvPicPr>
        <p:blipFill>
          <a:blip r:embed="rId3">
            <a:alphaModFix/>
          </a:blip>
          <a:stretch>
            <a:fillRect/>
          </a:stretch>
        </p:blipFill>
        <p:spPr>
          <a:xfrm>
            <a:off x="4334213" y="66954"/>
            <a:ext cx="728075" cy="728075"/>
          </a:xfrm>
          <a:prstGeom prst="rect">
            <a:avLst/>
          </a:prstGeom>
          <a:noFill/>
          <a:ln>
            <a:noFill/>
          </a:ln>
        </p:spPr>
      </p:pic>
      <p:sp>
        <p:nvSpPr>
          <p:cNvPr id="318" name="Google Shape;318;p36"/>
          <p:cNvSpPr txBox="1"/>
          <p:nvPr/>
        </p:nvSpPr>
        <p:spPr>
          <a:xfrm>
            <a:off x="463100" y="1880275"/>
            <a:ext cx="33600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Montserrat"/>
                <a:ea typeface="Montserrat"/>
                <a:cs typeface="Montserrat"/>
                <a:sym typeface="Montserrat"/>
              </a:rPr>
              <a:t>STC Commodore</a:t>
            </a:r>
            <a:r>
              <a:rPr lang="en" sz="1600">
                <a:solidFill>
                  <a:schemeClr val="dk1"/>
                </a:solidFill>
                <a:latin typeface="Montserrat"/>
                <a:ea typeface="Montserrat"/>
                <a:cs typeface="Montserrat"/>
                <a:sym typeface="Montserrat"/>
              </a:rPr>
              <a:t>- Ray Redniss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Chairman</a:t>
            </a:r>
            <a:r>
              <a:rPr lang="en" sz="1600">
                <a:solidFill>
                  <a:schemeClr val="dk1"/>
                </a:solidFill>
                <a:latin typeface="Montserrat"/>
                <a:ea typeface="Montserrat"/>
                <a:cs typeface="Montserrat"/>
                <a:sym typeface="Montserrat"/>
              </a:rPr>
              <a:t>- Rich duMoulin</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Sec/Treasurer</a:t>
            </a:r>
            <a:r>
              <a:rPr lang="en" sz="1600">
                <a:solidFill>
                  <a:schemeClr val="dk1"/>
                </a:solidFill>
                <a:latin typeface="Montserrat"/>
                <a:ea typeface="Montserrat"/>
                <a:cs typeface="Montserrat"/>
                <a:sym typeface="Montserrat"/>
              </a:rPr>
              <a:t>- John Browning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Counsel</a:t>
            </a:r>
            <a:r>
              <a:rPr lang="en" sz="1600">
                <a:solidFill>
                  <a:schemeClr val="dk1"/>
                </a:solidFill>
                <a:latin typeface="Montserrat"/>
                <a:ea typeface="Montserrat"/>
                <a:cs typeface="Montserrat"/>
                <a:sym typeface="Montserrat"/>
              </a:rPr>
              <a:t>- Lars Forsberg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7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Eric Kreuter</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Mike Toppa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David Askew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Gary Jobson</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p:txBody>
      </p:sp>
      <p:sp>
        <p:nvSpPr>
          <p:cNvPr id="319" name="Google Shape;319;p36"/>
          <p:cNvSpPr txBox="1"/>
          <p:nvPr/>
        </p:nvSpPr>
        <p:spPr>
          <a:xfrm>
            <a:off x="463100" y="1503475"/>
            <a:ext cx="19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Board of Directors:</a:t>
            </a:r>
            <a:endParaRPr>
              <a:latin typeface="Montserrat SemiBold"/>
              <a:ea typeface="Montserrat SemiBold"/>
              <a:cs typeface="Montserrat SemiBold"/>
              <a:sym typeface="Montserrat SemiBold"/>
            </a:endParaRPr>
          </a:p>
        </p:txBody>
      </p:sp>
      <p:sp>
        <p:nvSpPr>
          <p:cNvPr id="320" name="Google Shape;320;p36"/>
          <p:cNvSpPr txBox="1"/>
          <p:nvPr/>
        </p:nvSpPr>
        <p:spPr>
          <a:xfrm>
            <a:off x="4397650" y="1503463"/>
            <a:ext cx="105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Advisors: </a:t>
            </a:r>
            <a:endParaRPr>
              <a:latin typeface="Montserrat SemiBold"/>
              <a:ea typeface="Montserrat SemiBold"/>
              <a:cs typeface="Montserrat SemiBold"/>
              <a:sym typeface="Montserrat SemiBold"/>
            </a:endParaRPr>
          </a:p>
        </p:txBody>
      </p:sp>
      <p:sp>
        <p:nvSpPr>
          <p:cNvPr id="321" name="Google Shape;321;p36"/>
          <p:cNvSpPr txBox="1"/>
          <p:nvPr/>
        </p:nvSpPr>
        <p:spPr>
          <a:xfrm>
            <a:off x="4334225" y="1903675"/>
            <a:ext cx="5005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Montserrat"/>
                <a:ea typeface="Montserrat"/>
                <a:cs typeface="Montserrat"/>
                <a:sym typeface="Montserrat"/>
              </a:rPr>
              <a:t>STC Exec Director</a:t>
            </a:r>
            <a:r>
              <a:rPr lang="en" sz="1500">
                <a:latin typeface="Montserrat"/>
                <a:ea typeface="Montserrat"/>
                <a:cs typeface="Montserrat"/>
                <a:sym typeface="Montserrat"/>
              </a:rPr>
              <a:t>- Whitney Simon</a:t>
            </a:r>
            <a:endParaRPr sz="15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rPr b="1" lang="en" sz="1500">
                <a:latin typeface="Montserrat"/>
                <a:ea typeface="Montserrat"/>
                <a:cs typeface="Montserrat"/>
                <a:sym typeface="Montserrat"/>
              </a:rPr>
              <a:t>Accountant</a:t>
            </a:r>
            <a:r>
              <a:rPr lang="en" sz="1500">
                <a:latin typeface="Montserrat"/>
                <a:ea typeface="Montserrat"/>
                <a:cs typeface="Montserrat"/>
                <a:sym typeface="Montserrat"/>
              </a:rPr>
              <a:t>- Sharon Bernd</a:t>
            </a:r>
            <a:endParaRPr sz="15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500">
              <a:latin typeface="Montserrat"/>
              <a:ea typeface="Montserrat"/>
              <a:cs typeface="Montserrat"/>
              <a:sym typeface="Montserrat"/>
            </a:endParaRPr>
          </a:p>
          <a:p>
            <a:pPr indent="0" lvl="0" marL="0" rtl="0" algn="l">
              <a:spcBef>
                <a:spcPts val="0"/>
              </a:spcBef>
              <a:spcAft>
                <a:spcPts val="0"/>
              </a:spcAft>
              <a:buNone/>
            </a:pPr>
            <a:r>
              <a:rPr b="1" lang="en" sz="1500">
                <a:latin typeface="Montserrat"/>
                <a:ea typeface="Montserrat"/>
                <a:cs typeface="Montserrat"/>
                <a:sym typeface="Montserrat"/>
              </a:rPr>
              <a:t>Annual Fund</a:t>
            </a:r>
            <a:r>
              <a:rPr lang="en" sz="1500">
                <a:latin typeface="Montserrat"/>
                <a:ea typeface="Montserrat"/>
                <a:cs typeface="Montserrat"/>
                <a:sym typeface="Montserrat"/>
              </a:rPr>
              <a:t>- Steve Minninger &amp; Chris Reichart </a:t>
            </a:r>
            <a:endParaRPr sz="15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7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500">
                <a:latin typeface="Montserrat"/>
                <a:ea typeface="Montserrat"/>
                <a:cs typeface="Montserrat"/>
                <a:sym typeface="Montserrat"/>
              </a:rPr>
              <a:t>STC Treasurer</a:t>
            </a:r>
            <a:r>
              <a:rPr lang="en" sz="1500">
                <a:latin typeface="Montserrat"/>
                <a:ea typeface="Montserrat"/>
                <a:cs typeface="Montserrat"/>
                <a:sym typeface="Montserrat"/>
              </a:rPr>
              <a:t>- Bud Heerde </a:t>
            </a:r>
            <a:endParaRPr sz="15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322" name="Google Shape;322;p36"/>
          <p:cNvSpPr txBox="1"/>
          <p:nvPr/>
        </p:nvSpPr>
        <p:spPr>
          <a:xfrm>
            <a:off x="2493025" y="3637000"/>
            <a:ext cx="6468600" cy="10632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800">
                <a:solidFill>
                  <a:srgbClr val="260D54"/>
                </a:solidFill>
                <a:latin typeface="Montserrat SemiBold"/>
                <a:ea typeface="Montserrat SemiBold"/>
                <a:cs typeface="Montserrat SemiBold"/>
                <a:sym typeface="Montserrat SemiBold"/>
              </a:rPr>
              <a:t>THANK YOU FOR ALL YOUR HELP, ADVICE AND FINANCIAL SUPPORT</a:t>
            </a:r>
            <a:endParaRPr sz="1800">
              <a:solidFill>
                <a:srgbClr val="260D54"/>
              </a:solidFill>
              <a:latin typeface="Montserrat SemiBold"/>
              <a:ea typeface="Montserrat SemiBold"/>
              <a:cs typeface="Montserrat SemiBold"/>
              <a:sym typeface="Montserrat SemiBold"/>
            </a:endParaRPr>
          </a:p>
        </p:txBody>
      </p:sp>
      <p:pic>
        <p:nvPicPr>
          <p:cNvPr id="323" name="Google Shape;323;p36"/>
          <p:cNvPicPr preferRelativeResize="0"/>
          <p:nvPr/>
        </p:nvPicPr>
        <p:blipFill>
          <a:blip r:embed="rId3">
            <a:alphaModFix/>
          </a:blip>
          <a:stretch>
            <a:fillRect/>
          </a:stretch>
        </p:blipFill>
        <p:spPr>
          <a:xfrm>
            <a:off x="225762" y="54196"/>
            <a:ext cx="1410700" cy="1410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cxnSp>
        <p:nvCxnSpPr>
          <p:cNvPr id="328" name="Google Shape;328;p37"/>
          <p:cNvCxnSpPr/>
          <p:nvPr/>
        </p:nvCxnSpPr>
        <p:spPr>
          <a:xfrm>
            <a:off x="1368425" y="746000"/>
            <a:ext cx="1518000" cy="0"/>
          </a:xfrm>
          <a:prstGeom prst="straightConnector1">
            <a:avLst/>
          </a:prstGeom>
          <a:noFill/>
          <a:ln cap="flat" cmpd="sng" w="9525">
            <a:solidFill>
              <a:srgbClr val="D42E12"/>
            </a:solidFill>
            <a:prstDash val="solid"/>
            <a:round/>
            <a:headEnd len="med" w="med" type="none"/>
            <a:tailEnd len="med" w="med" type="none"/>
          </a:ln>
        </p:spPr>
      </p:cxnSp>
      <p:pic>
        <p:nvPicPr>
          <p:cNvPr id="329" name="Google Shape;329;p37"/>
          <p:cNvPicPr preferRelativeResize="0"/>
          <p:nvPr/>
        </p:nvPicPr>
        <p:blipFill>
          <a:blip r:embed="rId3">
            <a:alphaModFix/>
          </a:blip>
          <a:stretch>
            <a:fillRect/>
          </a:stretch>
        </p:blipFill>
        <p:spPr>
          <a:xfrm>
            <a:off x="2008750" y="256550"/>
            <a:ext cx="351650" cy="347075"/>
          </a:xfrm>
          <a:prstGeom prst="rect">
            <a:avLst/>
          </a:prstGeom>
          <a:noFill/>
          <a:ln>
            <a:noFill/>
          </a:ln>
        </p:spPr>
      </p:pic>
      <p:sp>
        <p:nvSpPr>
          <p:cNvPr id="330" name="Google Shape;330;p37"/>
          <p:cNvSpPr txBox="1"/>
          <p:nvPr/>
        </p:nvSpPr>
        <p:spPr>
          <a:xfrm>
            <a:off x="665675" y="957638"/>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STC Foundation Seamanship Bell</a:t>
            </a:r>
            <a:endParaRPr sz="2300">
              <a:solidFill>
                <a:srgbClr val="260D54"/>
              </a:solidFill>
              <a:latin typeface="Montserrat SemiBold"/>
              <a:ea typeface="Montserrat SemiBold"/>
              <a:cs typeface="Montserrat SemiBold"/>
              <a:sym typeface="Montserrat SemiBold"/>
            </a:endParaRPr>
          </a:p>
        </p:txBody>
      </p:sp>
      <p:pic>
        <p:nvPicPr>
          <p:cNvPr id="331" name="Google Shape;331;p37"/>
          <p:cNvPicPr preferRelativeResize="0"/>
          <p:nvPr/>
        </p:nvPicPr>
        <p:blipFill>
          <a:blip r:embed="rId4">
            <a:alphaModFix/>
          </a:blip>
          <a:stretch>
            <a:fillRect/>
          </a:stretch>
        </p:blipFill>
        <p:spPr>
          <a:xfrm>
            <a:off x="4755475" y="152400"/>
            <a:ext cx="3629027" cy="4838702"/>
          </a:xfrm>
          <a:prstGeom prst="rect">
            <a:avLst/>
          </a:prstGeom>
          <a:noFill/>
          <a:ln>
            <a:noFill/>
          </a:ln>
        </p:spPr>
      </p:pic>
      <p:sp>
        <p:nvSpPr>
          <p:cNvPr id="332" name="Google Shape;332;p37"/>
          <p:cNvSpPr txBox="1"/>
          <p:nvPr/>
        </p:nvSpPr>
        <p:spPr>
          <a:xfrm>
            <a:off x="665675" y="1865325"/>
            <a:ext cx="3426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Montserrat Medium"/>
                <a:ea typeface="Montserrat Medium"/>
                <a:cs typeface="Montserrat Medium"/>
                <a:sym typeface="Montserrat Medium"/>
              </a:rPr>
              <a:t>This bell represents the rich heritage and tireless spirit of the great sport of ocean sailing.</a:t>
            </a:r>
            <a:endParaRPr i="1">
              <a:latin typeface="Montserrat Medium"/>
              <a:ea typeface="Montserrat Medium"/>
              <a:cs typeface="Montserrat Medium"/>
              <a:sym typeface="Montserrat Medium"/>
            </a:endParaRPr>
          </a:p>
          <a:p>
            <a:pPr indent="0" lvl="0" marL="0" rtl="0" algn="l">
              <a:spcBef>
                <a:spcPts val="0"/>
              </a:spcBef>
              <a:spcAft>
                <a:spcPts val="0"/>
              </a:spcAft>
              <a:buNone/>
            </a:pPr>
            <a:r>
              <a:rPr i="1" lang="en">
                <a:latin typeface="Montserrat Medium"/>
                <a:ea typeface="Montserrat Medium"/>
                <a:cs typeface="Montserrat Medium"/>
                <a:sym typeface="Montserrat Medium"/>
              </a:rPr>
              <a:t>It will be awarded to honor the Skippers, the crews, their yachts and to highlight the many historical and noteworthy blue water passages of our past. </a:t>
            </a:r>
            <a:endParaRPr i="1">
              <a:latin typeface="Montserrat Medium"/>
              <a:ea typeface="Montserrat Medium"/>
              <a:cs typeface="Montserrat Medium"/>
              <a:sym typeface="Montserrat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cxnSp>
        <p:nvCxnSpPr>
          <p:cNvPr id="337" name="Google Shape;337;p38"/>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338" name="Google Shape;338;p38"/>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339" name="Google Shape;339;p38"/>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Rating Rules</a:t>
            </a:r>
            <a:endParaRPr sz="2300">
              <a:solidFill>
                <a:srgbClr val="260D54"/>
              </a:solidFill>
              <a:latin typeface="Montserrat SemiBold"/>
              <a:ea typeface="Montserrat SemiBold"/>
              <a:cs typeface="Montserrat SemiBold"/>
              <a:sym typeface="Montserrat SemiBold"/>
            </a:endParaRPr>
          </a:p>
        </p:txBody>
      </p:sp>
      <p:sp>
        <p:nvSpPr>
          <p:cNvPr id="340" name="Google Shape;340;p38"/>
          <p:cNvSpPr txBox="1"/>
          <p:nvPr/>
        </p:nvSpPr>
        <p:spPr>
          <a:xfrm>
            <a:off x="650250" y="2421175"/>
            <a:ext cx="183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LARRY FOX</a:t>
            </a:r>
            <a:endParaRPr b="1">
              <a:latin typeface="Montserrat"/>
              <a:ea typeface="Montserrat"/>
              <a:cs typeface="Montserrat"/>
              <a:sym typeface="Montserrat"/>
            </a:endParaRPr>
          </a:p>
        </p:txBody>
      </p:sp>
      <p:pic>
        <p:nvPicPr>
          <p:cNvPr id="341" name="Google Shape;341;p38"/>
          <p:cNvPicPr preferRelativeResize="0"/>
          <p:nvPr/>
        </p:nvPicPr>
        <p:blipFill rotWithShape="1">
          <a:blip r:embed="rId4">
            <a:alphaModFix/>
          </a:blip>
          <a:srcRect b="0" l="308" r="308" t="0"/>
          <a:stretch/>
        </p:blipFill>
        <p:spPr>
          <a:xfrm>
            <a:off x="2874096" y="625"/>
            <a:ext cx="7913054" cy="514225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cxnSp>
        <p:nvCxnSpPr>
          <p:cNvPr id="346" name="Google Shape;346;p39"/>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347" name="Google Shape;347;p39"/>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348" name="Google Shape;348;p39"/>
          <p:cNvSpPr txBox="1"/>
          <p:nvPr/>
        </p:nvSpPr>
        <p:spPr>
          <a:xfrm>
            <a:off x="5270675" y="349075"/>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RATING RULES</a:t>
            </a:r>
            <a:r>
              <a:rPr lang="en" sz="1600">
                <a:solidFill>
                  <a:srgbClr val="260D54"/>
                </a:solidFill>
                <a:latin typeface="Montserrat SemiBold"/>
                <a:ea typeface="Montserrat SemiBold"/>
                <a:cs typeface="Montserrat SemiBold"/>
                <a:sym typeface="Montserrat SemiBold"/>
              </a:rPr>
              <a:t> REPORT</a:t>
            </a:r>
            <a:endParaRPr sz="1600">
              <a:solidFill>
                <a:srgbClr val="260D54"/>
              </a:solidFill>
              <a:latin typeface="Montserrat SemiBold"/>
              <a:ea typeface="Montserrat SemiBold"/>
              <a:cs typeface="Montserrat SemiBold"/>
              <a:sym typeface="Montserrat SemiBold"/>
            </a:endParaRPr>
          </a:p>
        </p:txBody>
      </p:sp>
      <p:sp>
        <p:nvSpPr>
          <p:cNvPr id="349" name="Google Shape;349;p39"/>
          <p:cNvSpPr txBox="1"/>
          <p:nvPr/>
        </p:nvSpPr>
        <p:spPr>
          <a:xfrm>
            <a:off x="133175" y="216125"/>
            <a:ext cx="6042300" cy="7680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Racing Rules in Use by the Storm Trysail Club and its Partner Clubs for 2024</a:t>
            </a:r>
            <a:endParaRPr sz="2200">
              <a:solidFill>
                <a:srgbClr val="E32525"/>
              </a:solidFill>
              <a:latin typeface="Georgia"/>
              <a:ea typeface="Georgia"/>
              <a:cs typeface="Georgia"/>
              <a:sym typeface="Georgia"/>
            </a:endParaRPr>
          </a:p>
        </p:txBody>
      </p:sp>
      <p:sp>
        <p:nvSpPr>
          <p:cNvPr id="350" name="Google Shape;350;p39"/>
          <p:cNvSpPr txBox="1"/>
          <p:nvPr/>
        </p:nvSpPr>
        <p:spPr>
          <a:xfrm>
            <a:off x="447025" y="1160950"/>
            <a:ext cx="8466600" cy="5486400"/>
          </a:xfrm>
          <a:prstGeom prst="rect">
            <a:avLst/>
          </a:prstGeom>
          <a:noFill/>
          <a:ln>
            <a:noFill/>
          </a:ln>
        </p:spPr>
        <p:txBody>
          <a:bodyPr anchorCtr="0" anchor="t" bIns="45700" lIns="91425" spcFirstLastPara="1" rIns="91425" wrap="square" tIns="45700">
            <a:normAutofit/>
          </a:bodyPr>
          <a:lstStyle/>
          <a:p>
            <a:pPr indent="-313055" lvl="0" marL="342900" rtl="0" algn="l">
              <a:lnSpc>
                <a:spcPct val="90000"/>
              </a:lnSpc>
              <a:spcBef>
                <a:spcPts val="0"/>
              </a:spcBef>
              <a:spcAft>
                <a:spcPts val="0"/>
              </a:spcAft>
              <a:buClr>
                <a:srgbClr val="000000"/>
              </a:buClr>
              <a:buSzPts val="1330"/>
              <a:buFont typeface="Montserrat"/>
              <a:buAutoNum type="arabicPeriod"/>
            </a:pPr>
            <a:r>
              <a:rPr lang="en" sz="1330">
                <a:solidFill>
                  <a:srgbClr val="000000"/>
                </a:solidFill>
                <a:latin typeface="Montserrat"/>
                <a:ea typeface="Montserrat"/>
                <a:cs typeface="Montserrat"/>
                <a:sym typeface="Montserrat"/>
              </a:rPr>
              <a:t>The Storm Trysail Club believes that too many handicap rating rules injures the quality of racing and reduces participation.  Our focus in 2024 remains on two rules:</a:t>
            </a:r>
            <a:endParaRPr sz="2180">
              <a:solidFill>
                <a:srgbClr val="000000"/>
              </a:solidFill>
              <a:latin typeface="Montserrat"/>
              <a:ea typeface="Montserrat"/>
              <a:cs typeface="Montserrat"/>
              <a:sym typeface="Montserrat"/>
            </a:endParaRPr>
          </a:p>
          <a:p>
            <a:pPr indent="-198755" lvl="1" marL="685800" rtl="0" algn="l">
              <a:lnSpc>
                <a:spcPct val="90000"/>
              </a:lnSpc>
              <a:spcBef>
                <a:spcPts val="0"/>
              </a:spcBef>
              <a:spcAft>
                <a:spcPts val="0"/>
              </a:spcAft>
              <a:buClr>
                <a:srgbClr val="FF0000"/>
              </a:buClr>
              <a:buSzPts val="1330"/>
              <a:buChar char="•"/>
            </a:pPr>
            <a:r>
              <a:rPr lang="en" sz="1330">
                <a:solidFill>
                  <a:srgbClr val="FF0000"/>
                </a:solidFill>
                <a:latin typeface="Montserrat"/>
                <a:ea typeface="Montserrat"/>
                <a:cs typeface="Montserrat"/>
                <a:sym typeface="Montserrat"/>
              </a:rPr>
              <a:t>PHRF</a:t>
            </a:r>
            <a:r>
              <a:rPr lang="en" sz="1330">
                <a:solidFill>
                  <a:srgbClr val="000000"/>
                </a:solidFill>
                <a:latin typeface="Montserrat"/>
                <a:ea typeface="Montserrat"/>
                <a:cs typeface="Montserrat"/>
                <a:sym typeface="Montserrat"/>
              </a:rPr>
              <a:t> as our preferred performance-based rule for regional and local handicap racing</a:t>
            </a:r>
            <a:endParaRPr sz="1840">
              <a:solidFill>
                <a:srgbClr val="000000"/>
              </a:solidFill>
              <a:latin typeface="Montserrat"/>
              <a:ea typeface="Montserrat"/>
              <a:cs typeface="Montserrat"/>
              <a:sym typeface="Montserrat"/>
            </a:endParaRPr>
          </a:p>
          <a:p>
            <a:pPr indent="-198755" lvl="1" marL="685800" rtl="0" algn="l">
              <a:lnSpc>
                <a:spcPct val="90000"/>
              </a:lnSpc>
              <a:spcBef>
                <a:spcPts val="0"/>
              </a:spcBef>
              <a:spcAft>
                <a:spcPts val="0"/>
              </a:spcAft>
              <a:buClr>
                <a:srgbClr val="FF0000"/>
              </a:buClr>
              <a:buSzPts val="1330"/>
              <a:buChar char="•"/>
            </a:pPr>
            <a:r>
              <a:rPr lang="en" sz="1330">
                <a:solidFill>
                  <a:srgbClr val="FF0000"/>
                </a:solidFill>
                <a:latin typeface="Montserrat"/>
                <a:ea typeface="Montserrat"/>
                <a:cs typeface="Montserrat"/>
                <a:sym typeface="Montserrat"/>
              </a:rPr>
              <a:t>ORC</a:t>
            </a:r>
            <a:r>
              <a:rPr lang="en" sz="1330">
                <a:solidFill>
                  <a:srgbClr val="000000"/>
                </a:solidFill>
                <a:latin typeface="Montserrat"/>
                <a:ea typeface="Montserrat"/>
                <a:cs typeface="Montserrat"/>
                <a:sym typeface="Montserrat"/>
              </a:rPr>
              <a:t> as our preferred measurement rule for regional / national / international regattas.</a:t>
            </a:r>
            <a:endParaRPr sz="1840">
              <a:solidFill>
                <a:srgbClr val="000000"/>
              </a:solidFill>
              <a:latin typeface="Montserrat"/>
              <a:ea typeface="Montserrat"/>
              <a:cs typeface="Montserrat"/>
              <a:sym typeface="Montserrat"/>
            </a:endParaRPr>
          </a:p>
          <a:p>
            <a:pPr indent="-198755" lvl="1" marL="685800" rtl="0" algn="l">
              <a:lnSpc>
                <a:spcPct val="90000"/>
              </a:lnSpc>
              <a:spcBef>
                <a:spcPts val="0"/>
              </a:spcBef>
              <a:spcAft>
                <a:spcPts val="0"/>
              </a:spcAft>
              <a:buClr>
                <a:srgbClr val="000000"/>
              </a:buClr>
              <a:buSzPts val="1330"/>
              <a:buChar char="•"/>
            </a:pPr>
            <a:r>
              <a:rPr lang="en" sz="1330">
                <a:solidFill>
                  <a:srgbClr val="000000"/>
                </a:solidFill>
                <a:latin typeface="Montserrat"/>
                <a:ea typeface="Montserrat"/>
                <a:cs typeface="Montserrat"/>
                <a:sym typeface="Montserrat"/>
              </a:rPr>
              <a:t>We will continue to support </a:t>
            </a:r>
            <a:r>
              <a:rPr lang="en" sz="1330">
                <a:solidFill>
                  <a:srgbClr val="FF0000"/>
                </a:solidFill>
                <a:latin typeface="Montserrat"/>
                <a:ea typeface="Montserrat"/>
                <a:cs typeface="Montserrat"/>
                <a:sym typeface="Montserrat"/>
              </a:rPr>
              <a:t>One Design </a:t>
            </a:r>
            <a:r>
              <a:rPr lang="en" sz="1330">
                <a:solidFill>
                  <a:srgbClr val="000000"/>
                </a:solidFill>
                <a:latin typeface="Montserrat"/>
                <a:ea typeface="Montserrat"/>
                <a:cs typeface="Montserrat"/>
                <a:sym typeface="Montserrat"/>
              </a:rPr>
              <a:t>racing wherever applicable.</a:t>
            </a:r>
            <a:endParaRPr sz="1330">
              <a:solidFill>
                <a:srgbClr val="000000"/>
              </a:solidFill>
              <a:latin typeface="Montserrat"/>
              <a:ea typeface="Montserrat"/>
              <a:cs typeface="Montserrat"/>
              <a:sym typeface="Montserrat"/>
            </a:endParaRPr>
          </a:p>
          <a:p>
            <a:pPr indent="-313055" lvl="0" marL="342900" rtl="0" algn="l">
              <a:lnSpc>
                <a:spcPct val="90000"/>
              </a:lnSpc>
              <a:spcBef>
                <a:spcPts val="1200"/>
              </a:spcBef>
              <a:spcAft>
                <a:spcPts val="0"/>
              </a:spcAft>
              <a:buClr>
                <a:srgbClr val="FF0000"/>
              </a:buClr>
              <a:buSzPts val="1330"/>
              <a:buFont typeface="Calibri"/>
              <a:buAutoNum type="arabicPeriod"/>
            </a:pPr>
            <a:r>
              <a:rPr lang="en" sz="1330">
                <a:solidFill>
                  <a:srgbClr val="FF0000"/>
                </a:solidFill>
                <a:latin typeface="Montserrat"/>
                <a:ea typeface="Montserrat"/>
                <a:cs typeface="Montserrat"/>
                <a:sym typeface="Montserrat"/>
              </a:rPr>
              <a:t>PHRF</a:t>
            </a:r>
            <a:r>
              <a:rPr lang="en" sz="1330">
                <a:solidFill>
                  <a:srgbClr val="000000"/>
                </a:solidFill>
                <a:latin typeface="Montserrat"/>
                <a:ea typeface="Montserrat"/>
                <a:cs typeface="Montserrat"/>
                <a:sym typeface="Montserrat"/>
              </a:rPr>
              <a:t> remains far and away the most used rule in US handicap racing. Our 2024 goal is continued support for and strengthening of PHRF.</a:t>
            </a:r>
            <a:endParaRPr sz="1330">
              <a:solidFill>
                <a:srgbClr val="000000"/>
              </a:solidFill>
              <a:latin typeface="Montserrat"/>
              <a:ea typeface="Montserrat"/>
              <a:cs typeface="Montserrat"/>
              <a:sym typeface="Montserrat"/>
            </a:endParaRPr>
          </a:p>
          <a:p>
            <a:pPr indent="-313055" lvl="0" marL="342900" rtl="0" algn="l">
              <a:lnSpc>
                <a:spcPct val="90000"/>
              </a:lnSpc>
              <a:spcBef>
                <a:spcPts val="1200"/>
              </a:spcBef>
              <a:spcAft>
                <a:spcPts val="0"/>
              </a:spcAft>
              <a:buClr>
                <a:srgbClr val="FF0000"/>
              </a:buClr>
              <a:buSzPts val="1330"/>
              <a:buFont typeface="Calibri"/>
              <a:buAutoNum type="arabicPeriod"/>
            </a:pPr>
            <a:r>
              <a:rPr lang="en" sz="1330">
                <a:solidFill>
                  <a:srgbClr val="FF0000"/>
                </a:solidFill>
                <a:latin typeface="Montserrat"/>
                <a:ea typeface="Montserrat"/>
                <a:cs typeface="Montserrat"/>
                <a:sym typeface="Montserrat"/>
              </a:rPr>
              <a:t>ORC</a:t>
            </a:r>
            <a:r>
              <a:rPr lang="en" sz="1330">
                <a:solidFill>
                  <a:srgbClr val="000000"/>
                </a:solidFill>
                <a:latin typeface="Montserrat"/>
                <a:ea typeface="Montserrat"/>
                <a:cs typeface="Montserrat"/>
                <a:sym typeface="Montserrat"/>
              </a:rPr>
              <a:t> is STC's selection for a measurement-based rule.</a:t>
            </a:r>
            <a:endParaRPr sz="1330">
              <a:solidFill>
                <a:srgbClr val="000000"/>
              </a:solidFill>
              <a:latin typeface="Montserrat"/>
              <a:ea typeface="Montserrat"/>
              <a:cs typeface="Montserrat"/>
              <a:sym typeface="Montserrat"/>
            </a:endParaRPr>
          </a:p>
          <a:p>
            <a:pPr indent="-313055" lvl="1" marL="800100" rtl="0" algn="l">
              <a:lnSpc>
                <a:spcPct val="90000"/>
              </a:lnSpc>
              <a:spcBef>
                <a:spcPts val="0"/>
              </a:spcBef>
              <a:spcAft>
                <a:spcPts val="0"/>
              </a:spcAft>
              <a:buClr>
                <a:srgbClr val="000000"/>
              </a:buClr>
              <a:buSzPts val="1330"/>
              <a:buFont typeface="Montserrat"/>
              <a:buAutoNum type="alphaLcPeriod"/>
            </a:pPr>
            <a:r>
              <a:rPr lang="en" sz="1330">
                <a:solidFill>
                  <a:srgbClr val="000000"/>
                </a:solidFill>
                <a:latin typeface="Montserrat"/>
                <a:ea typeface="Montserrat"/>
                <a:cs typeface="Montserrat"/>
                <a:sym typeface="Montserrat"/>
              </a:rPr>
              <a:t>ORC has made exceptional efforts to support US sailors and our requests through US Sailing.</a:t>
            </a:r>
            <a:endParaRPr sz="1840">
              <a:solidFill>
                <a:srgbClr val="000000"/>
              </a:solidFill>
              <a:latin typeface="Montserrat"/>
              <a:ea typeface="Montserrat"/>
              <a:cs typeface="Montserrat"/>
              <a:sym typeface="Montserrat"/>
            </a:endParaRPr>
          </a:p>
          <a:p>
            <a:pPr indent="-313055" lvl="1" marL="800100" rtl="0" algn="l">
              <a:lnSpc>
                <a:spcPct val="90000"/>
              </a:lnSpc>
              <a:spcBef>
                <a:spcPts val="0"/>
              </a:spcBef>
              <a:spcAft>
                <a:spcPts val="0"/>
              </a:spcAft>
              <a:buClr>
                <a:srgbClr val="000000"/>
              </a:buClr>
              <a:buSzPts val="1330"/>
              <a:buFont typeface="Montserrat"/>
              <a:buAutoNum type="alphaLcPeriod"/>
            </a:pPr>
            <a:r>
              <a:rPr lang="en" sz="1330">
                <a:solidFill>
                  <a:srgbClr val="000000"/>
                </a:solidFill>
                <a:latin typeface="Montserrat"/>
                <a:ea typeface="Montserrat"/>
                <a:cs typeface="Montserrat"/>
                <a:sym typeface="Montserrat"/>
              </a:rPr>
              <a:t>ORC continues to invest in the improvement of the VPP to promote fair racing.</a:t>
            </a:r>
            <a:endParaRPr sz="1840">
              <a:solidFill>
                <a:srgbClr val="000000"/>
              </a:solidFill>
              <a:latin typeface="Montserrat"/>
              <a:ea typeface="Montserrat"/>
              <a:cs typeface="Montserrat"/>
              <a:sym typeface="Montserrat"/>
            </a:endParaRPr>
          </a:p>
          <a:p>
            <a:pPr indent="-313055" lvl="1" marL="800100" rtl="0" algn="l">
              <a:lnSpc>
                <a:spcPct val="90000"/>
              </a:lnSpc>
              <a:spcBef>
                <a:spcPts val="0"/>
              </a:spcBef>
              <a:spcAft>
                <a:spcPts val="0"/>
              </a:spcAft>
              <a:buClr>
                <a:srgbClr val="000000"/>
              </a:buClr>
              <a:buSzPts val="1330"/>
              <a:buFont typeface="Montserrat"/>
              <a:buAutoNum type="alphaLcPeriod"/>
            </a:pPr>
            <a:r>
              <a:rPr lang="en" sz="1330">
                <a:solidFill>
                  <a:srgbClr val="000000"/>
                </a:solidFill>
                <a:latin typeface="Montserrat"/>
                <a:ea typeface="Montserrat"/>
                <a:cs typeface="Montserrat"/>
                <a:sym typeface="Montserrat"/>
              </a:rPr>
              <a:t>ORC has a stable professional organization with sufficient size and finances.</a:t>
            </a:r>
            <a:endParaRPr sz="1840">
              <a:solidFill>
                <a:srgbClr val="000000"/>
              </a:solidFill>
              <a:latin typeface="Montserrat"/>
              <a:ea typeface="Montserrat"/>
              <a:cs typeface="Montserrat"/>
              <a:sym typeface="Montserrat"/>
            </a:endParaRPr>
          </a:p>
          <a:p>
            <a:pPr indent="-313055" lvl="1" marL="800100" rtl="0" algn="l">
              <a:lnSpc>
                <a:spcPct val="90000"/>
              </a:lnSpc>
              <a:spcBef>
                <a:spcPts val="0"/>
              </a:spcBef>
              <a:spcAft>
                <a:spcPts val="0"/>
              </a:spcAft>
              <a:buClr>
                <a:srgbClr val="000000"/>
              </a:buClr>
              <a:buSzPts val="1330"/>
              <a:buFont typeface="Montserrat"/>
              <a:buAutoNum type="alphaLcPeriod"/>
            </a:pPr>
            <a:r>
              <a:rPr lang="en" sz="1330">
                <a:solidFill>
                  <a:srgbClr val="000000"/>
                </a:solidFill>
                <a:latin typeface="Montserrat"/>
                <a:ea typeface="Montserrat"/>
                <a:cs typeface="Montserrat"/>
                <a:sym typeface="Montserrat"/>
              </a:rPr>
              <a:t>ORC is a global leader; certificates are portable and can be used in any ORC race.</a:t>
            </a:r>
            <a:endParaRPr sz="1840">
              <a:solidFill>
                <a:srgbClr val="000000"/>
              </a:solidFill>
              <a:latin typeface="Montserrat"/>
              <a:ea typeface="Montserrat"/>
              <a:cs typeface="Montserrat"/>
              <a:sym typeface="Montserrat"/>
            </a:endParaRPr>
          </a:p>
          <a:p>
            <a:pPr indent="-313055" lvl="1" marL="800100" rtl="0" algn="l">
              <a:lnSpc>
                <a:spcPct val="90000"/>
              </a:lnSpc>
              <a:spcBef>
                <a:spcPts val="0"/>
              </a:spcBef>
              <a:spcAft>
                <a:spcPts val="0"/>
              </a:spcAft>
              <a:buClr>
                <a:srgbClr val="000000"/>
              </a:buClr>
              <a:buSzPts val="1330"/>
              <a:buFont typeface="Montserrat"/>
              <a:buAutoNum type="alphaLcPeriod"/>
            </a:pPr>
            <a:r>
              <a:rPr lang="en" sz="1330">
                <a:solidFill>
                  <a:srgbClr val="000000"/>
                </a:solidFill>
                <a:latin typeface="Montserrat"/>
                <a:ea typeface="Montserrat"/>
                <a:cs typeface="Montserrat"/>
                <a:sym typeface="Montserrat"/>
              </a:rPr>
              <a:t>ORC treats STC as a valued partner, providing us with access and influence.</a:t>
            </a:r>
            <a:endParaRPr sz="1840">
              <a:solidFill>
                <a:srgbClr val="000000"/>
              </a:solidFill>
              <a:latin typeface="Montserrat"/>
              <a:ea typeface="Montserrat"/>
              <a:cs typeface="Montserrat"/>
              <a:sym typeface="Montserrat"/>
            </a:endParaRPr>
          </a:p>
          <a:p>
            <a:pPr indent="-313055" lvl="1" marL="800100" rtl="0" algn="l">
              <a:lnSpc>
                <a:spcPct val="90000"/>
              </a:lnSpc>
              <a:spcBef>
                <a:spcPts val="0"/>
              </a:spcBef>
              <a:spcAft>
                <a:spcPts val="0"/>
              </a:spcAft>
              <a:buClr>
                <a:srgbClr val="000000"/>
              </a:buClr>
              <a:buSzPts val="1330"/>
              <a:buFont typeface="Montserrat"/>
              <a:buAutoNum type="alphaLcPeriod"/>
            </a:pPr>
            <a:r>
              <a:rPr lang="en" sz="1330">
                <a:solidFill>
                  <a:srgbClr val="000000"/>
                </a:solidFill>
                <a:latin typeface="Montserrat"/>
                <a:ea typeface="Montserrat"/>
                <a:cs typeface="Montserrat"/>
                <a:sym typeface="Montserrat"/>
              </a:rPr>
              <a:t>Our relationship with ORC brings the club recognition and influence.</a:t>
            </a:r>
            <a:endParaRPr sz="1840">
              <a:solidFill>
                <a:srgbClr val="000000"/>
              </a:solidFill>
              <a:latin typeface="Montserrat"/>
              <a:ea typeface="Montserrat"/>
              <a:cs typeface="Montserrat"/>
              <a:sym typeface="Montserrat"/>
            </a:endParaRPr>
          </a:p>
          <a:p>
            <a:pPr indent="-313055" lvl="0" marL="342900" rtl="0" algn="l">
              <a:lnSpc>
                <a:spcPct val="90000"/>
              </a:lnSpc>
              <a:spcBef>
                <a:spcPts val="1200"/>
              </a:spcBef>
              <a:spcAft>
                <a:spcPts val="0"/>
              </a:spcAft>
              <a:buClr>
                <a:srgbClr val="000000"/>
              </a:buClr>
              <a:buSzPts val="1330"/>
              <a:buFont typeface="Calibri"/>
              <a:buAutoNum type="arabicPeriod" startAt="4"/>
            </a:pPr>
            <a:r>
              <a:rPr lang="en" sz="1330">
                <a:solidFill>
                  <a:srgbClr val="000000"/>
                </a:solidFill>
                <a:latin typeface="Montserrat"/>
                <a:ea typeface="Montserrat"/>
                <a:cs typeface="Montserrat"/>
                <a:sym typeface="Montserrat"/>
              </a:rPr>
              <a:t>For 2024, STC recommends that </a:t>
            </a:r>
            <a:r>
              <a:rPr lang="en" sz="1330">
                <a:solidFill>
                  <a:srgbClr val="FF0000"/>
                </a:solidFill>
                <a:latin typeface="Montserrat"/>
                <a:ea typeface="Montserrat"/>
                <a:cs typeface="Montserrat"/>
                <a:sym typeface="Montserrat"/>
              </a:rPr>
              <a:t>ORCi certificates </a:t>
            </a:r>
            <a:r>
              <a:rPr lang="en" sz="1330">
                <a:solidFill>
                  <a:srgbClr val="000000"/>
                </a:solidFill>
                <a:latin typeface="Montserrat"/>
                <a:ea typeface="Montserrat"/>
                <a:cs typeface="Montserrat"/>
                <a:sym typeface="Montserrat"/>
              </a:rPr>
              <a:t>be required for boats with </a:t>
            </a:r>
            <a:r>
              <a:rPr lang="en" sz="1330">
                <a:solidFill>
                  <a:srgbClr val="FF0000"/>
                </a:solidFill>
                <a:latin typeface="Montserrat"/>
                <a:ea typeface="Montserrat"/>
                <a:cs typeface="Montserrat"/>
                <a:sym typeface="Montserrat"/>
              </a:rPr>
              <a:t>APH 500 or below</a:t>
            </a:r>
            <a:r>
              <a:rPr lang="en" sz="1330">
                <a:solidFill>
                  <a:srgbClr val="000000"/>
                </a:solidFill>
                <a:latin typeface="Montserrat"/>
                <a:ea typeface="Montserrat"/>
                <a:cs typeface="Montserrat"/>
                <a:sym typeface="Montserrat"/>
              </a:rPr>
              <a:t>, and for boats with modified hull or appendages regardless of rating.</a:t>
            </a:r>
            <a:endParaRPr sz="2180">
              <a:solidFill>
                <a:srgbClr val="00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cxnSp>
        <p:nvCxnSpPr>
          <p:cNvPr id="355" name="Google Shape;355;p40"/>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356" name="Google Shape;356;p40"/>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357" name="Google Shape;357;p40"/>
          <p:cNvSpPr txBox="1"/>
          <p:nvPr/>
        </p:nvSpPr>
        <p:spPr>
          <a:xfrm>
            <a:off x="5270675" y="349075"/>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RATING RULES REPORT</a:t>
            </a:r>
            <a:endParaRPr sz="1600">
              <a:solidFill>
                <a:srgbClr val="260D54"/>
              </a:solidFill>
              <a:latin typeface="Montserrat SemiBold"/>
              <a:ea typeface="Montserrat SemiBold"/>
              <a:cs typeface="Montserrat SemiBold"/>
              <a:sym typeface="Montserrat SemiBold"/>
            </a:endParaRPr>
          </a:p>
        </p:txBody>
      </p:sp>
      <p:sp>
        <p:nvSpPr>
          <p:cNvPr id="358" name="Google Shape;358;p40"/>
          <p:cNvSpPr txBox="1"/>
          <p:nvPr/>
        </p:nvSpPr>
        <p:spPr>
          <a:xfrm>
            <a:off x="133175" y="216125"/>
            <a:ext cx="6042300" cy="768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2024 ORC Rule Developments – Material Changes to Rating and Scoring</a:t>
            </a:r>
            <a:endParaRPr sz="2100">
              <a:solidFill>
                <a:srgbClr val="260D54"/>
              </a:solidFill>
              <a:latin typeface="Montserrat SemiBold"/>
              <a:ea typeface="Montserrat SemiBold"/>
              <a:cs typeface="Montserrat SemiBold"/>
              <a:sym typeface="Montserrat SemiBold"/>
            </a:endParaRPr>
          </a:p>
        </p:txBody>
      </p:sp>
      <p:sp>
        <p:nvSpPr>
          <p:cNvPr id="359" name="Google Shape;359;p40"/>
          <p:cNvSpPr txBox="1"/>
          <p:nvPr/>
        </p:nvSpPr>
        <p:spPr>
          <a:xfrm>
            <a:off x="447025" y="1160950"/>
            <a:ext cx="8466600" cy="5486400"/>
          </a:xfrm>
          <a:prstGeom prst="rect">
            <a:avLst/>
          </a:prstGeom>
          <a:noFill/>
          <a:ln>
            <a:noFill/>
          </a:ln>
        </p:spPr>
        <p:txBody>
          <a:bodyPr anchorCtr="0" anchor="t" bIns="45700" lIns="91425" spcFirstLastPara="1" rIns="91425" wrap="square" tIns="45700">
            <a:normAutofit/>
          </a:bodyPr>
          <a:lstStyle/>
          <a:p>
            <a:pPr indent="-321627" lvl="0" marL="342900" rtl="0" algn="l">
              <a:lnSpc>
                <a:spcPct val="90000"/>
              </a:lnSpc>
              <a:spcBef>
                <a:spcPts val="0"/>
              </a:spcBef>
              <a:spcAft>
                <a:spcPts val="0"/>
              </a:spcAft>
              <a:buClr>
                <a:schemeClr val="dk1"/>
              </a:buClr>
              <a:buSzPts val="1465"/>
              <a:buFont typeface="Calibri"/>
              <a:buAutoNum type="arabicPeriod"/>
            </a:pPr>
            <a:r>
              <a:rPr lang="en" sz="1465">
                <a:solidFill>
                  <a:schemeClr val="dk1"/>
                </a:solidFill>
                <a:latin typeface="Montserrat"/>
                <a:ea typeface="Montserrat"/>
                <a:cs typeface="Montserrat"/>
                <a:sym typeface="Montserrat"/>
              </a:rPr>
              <a:t>Update to the </a:t>
            </a:r>
            <a:r>
              <a:rPr lang="en" sz="1465">
                <a:solidFill>
                  <a:srgbClr val="FF0000"/>
                </a:solidFill>
                <a:latin typeface="Montserrat"/>
                <a:ea typeface="Montserrat"/>
                <a:cs typeface="Montserrat"/>
                <a:sym typeface="Montserrat"/>
              </a:rPr>
              <a:t>VPP Residuary Resistance Model.</a:t>
            </a:r>
            <a:r>
              <a:rPr lang="en" sz="1465">
                <a:solidFill>
                  <a:schemeClr val="dk1"/>
                </a:solidFill>
                <a:latin typeface="Montserrat"/>
                <a:ea typeface="Montserrat"/>
                <a:cs typeface="Montserrat"/>
                <a:sym typeface="Montserrat"/>
              </a:rPr>
              <a:t>  This effects resistance-based calculations in the VPP.</a:t>
            </a:r>
            <a:endParaRPr sz="2390">
              <a:solidFill>
                <a:schemeClr val="dk1"/>
              </a:solidFill>
              <a:latin typeface="Montserrat"/>
              <a:ea typeface="Montserrat"/>
              <a:cs typeface="Montserrat"/>
              <a:sym typeface="Montserrat"/>
            </a:endParaRPr>
          </a:p>
          <a:p>
            <a:pPr indent="-321627" lvl="0" marL="342900" rtl="0" algn="l">
              <a:lnSpc>
                <a:spcPct val="90000"/>
              </a:lnSpc>
              <a:spcBef>
                <a:spcPts val="600"/>
              </a:spcBef>
              <a:spcAft>
                <a:spcPts val="0"/>
              </a:spcAft>
              <a:buClr>
                <a:schemeClr val="dk1"/>
              </a:buClr>
              <a:buSzPts val="1465"/>
              <a:buFont typeface="Calibri"/>
              <a:buAutoNum type="arabicPeriod"/>
            </a:pPr>
            <a:r>
              <a:rPr lang="en" sz="1465">
                <a:solidFill>
                  <a:schemeClr val="dk1"/>
                </a:solidFill>
                <a:latin typeface="Montserrat"/>
                <a:ea typeface="Montserrat"/>
                <a:cs typeface="Montserrat"/>
                <a:sym typeface="Montserrat"/>
              </a:rPr>
              <a:t>Corrections to </a:t>
            </a:r>
            <a:r>
              <a:rPr lang="en" sz="1465">
                <a:solidFill>
                  <a:srgbClr val="FF0000"/>
                </a:solidFill>
                <a:latin typeface="Montserrat"/>
                <a:ea typeface="Montserrat"/>
                <a:cs typeface="Montserrat"/>
                <a:sym typeface="Montserrat"/>
              </a:rPr>
              <a:t>VPP Depowering Scheme.   </a:t>
            </a:r>
            <a:r>
              <a:rPr lang="en" sz="1465">
                <a:solidFill>
                  <a:schemeClr val="dk1"/>
                </a:solidFill>
                <a:latin typeface="Montserrat"/>
                <a:ea typeface="Montserrat"/>
                <a:cs typeface="Montserrat"/>
                <a:sym typeface="Montserrat"/>
              </a:rPr>
              <a:t>This improves accuracy of the VPP in depowering the sail plan through reefing and flattening as a function of heel angle.</a:t>
            </a:r>
            <a:endParaRPr sz="2390">
              <a:solidFill>
                <a:schemeClr val="dk1"/>
              </a:solidFill>
              <a:latin typeface="Montserrat"/>
              <a:ea typeface="Montserrat"/>
              <a:cs typeface="Montserrat"/>
              <a:sym typeface="Montserrat"/>
            </a:endParaRPr>
          </a:p>
          <a:p>
            <a:pPr indent="-321627" lvl="0" marL="342900" rtl="0" algn="l">
              <a:lnSpc>
                <a:spcPct val="90000"/>
              </a:lnSpc>
              <a:spcBef>
                <a:spcPts val="600"/>
              </a:spcBef>
              <a:spcAft>
                <a:spcPts val="0"/>
              </a:spcAft>
              <a:buClr>
                <a:srgbClr val="FF0000"/>
              </a:buClr>
              <a:buSzPts val="1465"/>
              <a:buFont typeface="Calibri"/>
              <a:buAutoNum type="arabicPeriod"/>
            </a:pPr>
            <a:r>
              <a:rPr lang="en" sz="1465">
                <a:solidFill>
                  <a:srgbClr val="FF0000"/>
                </a:solidFill>
                <a:latin typeface="Montserrat"/>
                <a:ea typeface="Montserrat"/>
                <a:cs typeface="Montserrat"/>
                <a:sym typeface="Montserrat"/>
              </a:rPr>
              <a:t>Weather Routing Scoring (WRS)</a:t>
            </a:r>
            <a:r>
              <a:rPr lang="en" sz="1465">
                <a:solidFill>
                  <a:schemeClr val="dk1"/>
                </a:solidFill>
                <a:latin typeface="Montserrat"/>
                <a:ea typeface="Montserrat"/>
                <a:cs typeface="Montserrat"/>
                <a:sym typeface="Montserrat"/>
              </a:rPr>
              <a:t>.  A means of rating boats for a given race based on the PredictWind Routing Engine, PredictWind Forecasts (weather gribs), the ORC Polar Table, and the course.  Preliminary results from the Miami to Nassau Race were very encouraging</a:t>
            </a:r>
            <a:endParaRPr sz="2390">
              <a:solidFill>
                <a:schemeClr val="dk1"/>
              </a:solidFill>
              <a:latin typeface="Montserrat"/>
              <a:ea typeface="Montserrat"/>
              <a:cs typeface="Montserrat"/>
              <a:sym typeface="Montserrat"/>
            </a:endParaRPr>
          </a:p>
          <a:p>
            <a:pPr indent="-321627" lvl="0" marL="342900" rtl="0" algn="l">
              <a:lnSpc>
                <a:spcPct val="90000"/>
              </a:lnSpc>
              <a:spcBef>
                <a:spcPts val="600"/>
              </a:spcBef>
              <a:spcAft>
                <a:spcPts val="0"/>
              </a:spcAft>
              <a:buClr>
                <a:schemeClr val="dk1"/>
              </a:buClr>
              <a:buSzPts val="1465"/>
              <a:buFont typeface="Montserrat"/>
              <a:buAutoNum type="arabicPeriod"/>
            </a:pPr>
            <a:r>
              <a:rPr lang="en" sz="1465">
                <a:solidFill>
                  <a:schemeClr val="dk1"/>
                </a:solidFill>
                <a:latin typeface="Montserrat"/>
                <a:ea typeface="Montserrat"/>
                <a:cs typeface="Montserrat"/>
                <a:sym typeface="Montserrat"/>
              </a:rPr>
              <a:t>Addition of 24 kn to the VPP, now:  6, 8, 10, 12, 14, 16, 20 and 24 kn.</a:t>
            </a:r>
            <a:endParaRPr sz="2390">
              <a:solidFill>
                <a:schemeClr val="dk1"/>
              </a:solidFill>
              <a:latin typeface="Montserrat"/>
              <a:ea typeface="Montserrat"/>
              <a:cs typeface="Montserrat"/>
              <a:sym typeface="Montserrat"/>
            </a:endParaRPr>
          </a:p>
          <a:p>
            <a:pPr indent="-321627" lvl="0" marL="342900" rtl="0" algn="l">
              <a:lnSpc>
                <a:spcPct val="90000"/>
              </a:lnSpc>
              <a:spcBef>
                <a:spcPts val="600"/>
              </a:spcBef>
              <a:spcAft>
                <a:spcPts val="0"/>
              </a:spcAft>
              <a:buClr>
                <a:schemeClr val="dk1"/>
              </a:buClr>
              <a:buSzPts val="1465"/>
              <a:buFont typeface="Calibri"/>
              <a:buAutoNum type="arabicPeriod"/>
            </a:pPr>
            <a:r>
              <a:rPr lang="en" sz="1465">
                <a:solidFill>
                  <a:schemeClr val="dk1"/>
                </a:solidFill>
                <a:latin typeface="Montserrat"/>
                <a:ea typeface="Montserrat"/>
                <a:cs typeface="Montserrat"/>
                <a:sym typeface="Montserrat"/>
              </a:rPr>
              <a:t>Update </a:t>
            </a:r>
            <a:r>
              <a:rPr lang="en" sz="1465">
                <a:solidFill>
                  <a:srgbClr val="FF0000"/>
                </a:solidFill>
                <a:latin typeface="Montserrat"/>
                <a:ea typeface="Montserrat"/>
                <a:cs typeface="Montserrat"/>
                <a:sym typeface="Montserrat"/>
              </a:rPr>
              <a:t>NA Scoring Options</a:t>
            </a:r>
            <a:r>
              <a:rPr lang="en" sz="1465">
                <a:solidFill>
                  <a:schemeClr val="dk1"/>
                </a:solidFill>
                <a:latin typeface="Montserrat"/>
                <a:ea typeface="Montserrat"/>
                <a:cs typeface="Montserrat"/>
                <a:sym typeface="Montserrat"/>
              </a:rPr>
              <a:t>:  Revise NA Specific 5-Band True Wind Matrix to include 24 kn using existing methodology and implement for W/L and Predominant Upwind, Downwind and Reaching courses.</a:t>
            </a:r>
            <a:endParaRPr sz="2390">
              <a:solidFill>
                <a:schemeClr val="dk1"/>
              </a:solidFill>
              <a:latin typeface="Montserrat"/>
              <a:ea typeface="Montserrat"/>
              <a:cs typeface="Montserrat"/>
              <a:sym typeface="Montserrat"/>
            </a:endParaRPr>
          </a:p>
          <a:p>
            <a:pPr indent="-321627" lvl="0" marL="342900" rtl="0" algn="l">
              <a:lnSpc>
                <a:spcPct val="90000"/>
              </a:lnSpc>
              <a:spcBef>
                <a:spcPts val="600"/>
              </a:spcBef>
              <a:spcAft>
                <a:spcPts val="0"/>
              </a:spcAft>
              <a:buClr>
                <a:schemeClr val="dk1"/>
              </a:buClr>
              <a:buSzPts val="1465"/>
              <a:buFont typeface="Calibri"/>
              <a:buAutoNum type="arabicPeriod"/>
            </a:pPr>
            <a:r>
              <a:rPr lang="en" sz="1465">
                <a:solidFill>
                  <a:schemeClr val="dk1"/>
                </a:solidFill>
                <a:latin typeface="Montserrat"/>
                <a:ea typeface="Montserrat"/>
                <a:cs typeface="Montserrat"/>
                <a:sym typeface="Montserrat"/>
              </a:rPr>
              <a:t>Assess and rate benefit of </a:t>
            </a:r>
            <a:r>
              <a:rPr lang="en" sz="1465">
                <a:solidFill>
                  <a:srgbClr val="FF0000"/>
                </a:solidFill>
                <a:latin typeface="Montserrat"/>
                <a:ea typeface="Montserrat"/>
                <a:cs typeface="Montserrat"/>
                <a:sym typeface="Montserrat"/>
              </a:rPr>
              <a:t>mast jack pump </a:t>
            </a:r>
            <a:r>
              <a:rPr lang="en" sz="1465">
                <a:solidFill>
                  <a:schemeClr val="dk1"/>
                </a:solidFill>
                <a:latin typeface="Montserrat"/>
                <a:ea typeface="Montserrat"/>
                <a:cs typeface="Montserrat"/>
                <a:sym typeface="Montserrat"/>
              </a:rPr>
              <a:t>in similar manner to the current rating of adjustable forestays.</a:t>
            </a:r>
            <a:endParaRPr sz="2390">
              <a:solidFill>
                <a:schemeClr val="dk1"/>
              </a:solidFill>
              <a:latin typeface="Montserrat"/>
              <a:ea typeface="Montserrat"/>
              <a:cs typeface="Montserrat"/>
              <a:sym typeface="Montserrat"/>
            </a:endParaRPr>
          </a:p>
          <a:p>
            <a:pPr indent="-321627" lvl="0" marL="342900" rtl="0" algn="l">
              <a:lnSpc>
                <a:spcPct val="90000"/>
              </a:lnSpc>
              <a:spcBef>
                <a:spcPts val="600"/>
              </a:spcBef>
              <a:spcAft>
                <a:spcPts val="0"/>
              </a:spcAft>
              <a:buClr>
                <a:schemeClr val="dk1"/>
              </a:buClr>
              <a:buSzPts val="1465"/>
              <a:buFont typeface="Calibri"/>
              <a:buAutoNum type="arabicPeriod"/>
            </a:pPr>
            <a:r>
              <a:rPr lang="en" sz="1465">
                <a:solidFill>
                  <a:schemeClr val="dk1"/>
                </a:solidFill>
                <a:latin typeface="Montserrat"/>
                <a:ea typeface="Montserrat"/>
                <a:cs typeface="Montserrat"/>
                <a:sym typeface="Montserrat"/>
              </a:rPr>
              <a:t>Yachts can now fly </a:t>
            </a:r>
            <a:r>
              <a:rPr lang="en" sz="1465">
                <a:solidFill>
                  <a:srgbClr val="FF0000"/>
                </a:solidFill>
                <a:latin typeface="Montserrat"/>
                <a:ea typeface="Montserrat"/>
                <a:cs typeface="Montserrat"/>
                <a:sym typeface="Montserrat"/>
              </a:rPr>
              <a:t>HSFs inside spinnakers </a:t>
            </a:r>
            <a:r>
              <a:rPr lang="en" sz="1465">
                <a:solidFill>
                  <a:schemeClr val="dk1"/>
                </a:solidFill>
                <a:latin typeface="Montserrat"/>
                <a:ea typeface="Montserrat"/>
                <a:cs typeface="Montserrat"/>
                <a:sym typeface="Montserrat"/>
              </a:rPr>
              <a:t>without handicap adjustment.  </a:t>
            </a:r>
            <a:endParaRPr sz="2390">
              <a:solidFill>
                <a:schemeClr val="dk1"/>
              </a:solidFill>
              <a:latin typeface="Montserrat"/>
              <a:ea typeface="Montserrat"/>
              <a:cs typeface="Montserrat"/>
              <a:sym typeface="Montserrat"/>
            </a:endParaRPr>
          </a:p>
          <a:p>
            <a:pPr indent="-114300" lvl="0" marL="228600" rtl="0" algn="l">
              <a:lnSpc>
                <a:spcPct val="90000"/>
              </a:lnSpc>
              <a:spcBef>
                <a:spcPts val="600"/>
              </a:spcBef>
              <a:spcAft>
                <a:spcPts val="0"/>
              </a:spcAft>
              <a:buClr>
                <a:schemeClr val="dk1"/>
              </a:buClr>
              <a:buSzPts val="1018"/>
              <a:buFont typeface="Arial"/>
              <a:buNone/>
            </a:pPr>
            <a:r>
              <a:t/>
            </a:r>
            <a:endParaRPr sz="1465">
              <a:solidFill>
                <a:schemeClr val="dk1"/>
              </a:solidFill>
              <a:latin typeface="Montserrat"/>
              <a:ea typeface="Montserrat"/>
              <a:cs typeface="Montserrat"/>
              <a:sym typeface="Montserrat"/>
            </a:endParaRPr>
          </a:p>
          <a:p>
            <a:pPr indent="0" lvl="0" marL="0" rtl="0" algn="l">
              <a:lnSpc>
                <a:spcPct val="70000"/>
              </a:lnSpc>
              <a:spcBef>
                <a:spcPts val="1200"/>
              </a:spcBef>
              <a:spcAft>
                <a:spcPts val="0"/>
              </a:spcAft>
              <a:buSzPts val="1018"/>
              <a:buNone/>
            </a:pPr>
            <a:r>
              <a:t/>
            </a:r>
            <a:endParaRPr sz="1030">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cxnSp>
        <p:nvCxnSpPr>
          <p:cNvPr id="364" name="Google Shape;364;p41"/>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365" name="Google Shape;365;p41"/>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366" name="Google Shape;366;p41"/>
          <p:cNvSpPr txBox="1"/>
          <p:nvPr/>
        </p:nvSpPr>
        <p:spPr>
          <a:xfrm>
            <a:off x="5270675" y="349075"/>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RATING RULES REPORT</a:t>
            </a:r>
            <a:endParaRPr sz="1600">
              <a:solidFill>
                <a:srgbClr val="260D54"/>
              </a:solidFill>
              <a:latin typeface="Montserrat SemiBold"/>
              <a:ea typeface="Montserrat SemiBold"/>
              <a:cs typeface="Montserrat SemiBold"/>
              <a:sym typeface="Montserrat SemiBold"/>
            </a:endParaRPr>
          </a:p>
        </p:txBody>
      </p:sp>
      <p:sp>
        <p:nvSpPr>
          <p:cNvPr id="367" name="Google Shape;367;p41"/>
          <p:cNvSpPr txBox="1"/>
          <p:nvPr/>
        </p:nvSpPr>
        <p:spPr>
          <a:xfrm>
            <a:off x="133175" y="216125"/>
            <a:ext cx="6042300" cy="768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100">
                <a:solidFill>
                  <a:srgbClr val="260D54"/>
                </a:solidFill>
                <a:latin typeface="Montserrat SemiBold"/>
                <a:ea typeface="Montserrat SemiBold"/>
                <a:cs typeface="Montserrat SemiBold"/>
                <a:sym typeface="Montserrat SemiBold"/>
              </a:rPr>
              <a:t>Spring 2024 ORC Education Series – Sessions Schedule</a:t>
            </a:r>
            <a:endParaRPr sz="2100">
              <a:solidFill>
                <a:srgbClr val="260D54"/>
              </a:solidFill>
              <a:latin typeface="Montserrat SemiBold"/>
              <a:ea typeface="Montserrat SemiBold"/>
              <a:cs typeface="Montserrat SemiBold"/>
              <a:sym typeface="Montserrat SemiBold"/>
            </a:endParaRPr>
          </a:p>
        </p:txBody>
      </p:sp>
      <p:graphicFrame>
        <p:nvGraphicFramePr>
          <p:cNvPr id="368" name="Google Shape;368;p41"/>
          <p:cNvGraphicFramePr/>
          <p:nvPr/>
        </p:nvGraphicFramePr>
        <p:xfrm>
          <a:off x="382675" y="1250400"/>
          <a:ext cx="3000000" cy="3000000"/>
        </p:xfrm>
        <a:graphic>
          <a:graphicData uri="http://schemas.openxmlformats.org/drawingml/2006/table">
            <a:tbl>
              <a:tblPr bandRow="1" firstRow="1">
                <a:noFill/>
                <a:tableStyleId>{ED700C76-0C45-4396-B0C6-F4FD00B74FDE}</a:tableStyleId>
              </a:tblPr>
              <a:tblGrid>
                <a:gridCol w="1843625"/>
                <a:gridCol w="2259925"/>
                <a:gridCol w="4103550"/>
              </a:tblGrid>
              <a:tr h="320375">
                <a:tc>
                  <a:txBody>
                    <a:bodyPr/>
                    <a:lstStyle/>
                    <a:p>
                      <a:pPr indent="0" lvl="0" marL="0" marR="0" rtl="0" algn="ctr">
                        <a:lnSpc>
                          <a:spcPct val="114000"/>
                        </a:lnSpc>
                        <a:spcBef>
                          <a:spcPts val="0"/>
                        </a:spcBef>
                        <a:spcAft>
                          <a:spcPts val="0"/>
                        </a:spcAft>
                        <a:buNone/>
                      </a:pPr>
                      <a:r>
                        <a:rPr lang="en" sz="1500" u="none" cap="none" strike="noStrike">
                          <a:latin typeface="Georgia"/>
                          <a:ea typeface="Georgia"/>
                          <a:cs typeface="Georgia"/>
                          <a:sym typeface="Georgia"/>
                        </a:rPr>
                        <a:t>Date</a:t>
                      </a:r>
                      <a:endParaRPr sz="1100"/>
                    </a:p>
                  </a:txBody>
                  <a:tcPr marT="45725" marB="45725" marR="91450" marL="91450"/>
                </a:tc>
                <a:tc>
                  <a:txBody>
                    <a:bodyPr/>
                    <a:lstStyle/>
                    <a:p>
                      <a:pPr indent="0" lvl="0" marL="0" marR="0" rtl="0" algn="ctr">
                        <a:lnSpc>
                          <a:spcPct val="114000"/>
                        </a:lnSpc>
                        <a:spcBef>
                          <a:spcPts val="0"/>
                        </a:spcBef>
                        <a:spcAft>
                          <a:spcPts val="0"/>
                        </a:spcAft>
                        <a:buNone/>
                      </a:pPr>
                      <a:r>
                        <a:rPr lang="en" sz="1500" u="none" cap="none" strike="noStrike">
                          <a:latin typeface="Georgia"/>
                          <a:ea typeface="Georgia"/>
                          <a:cs typeface="Georgia"/>
                          <a:sym typeface="Georgia"/>
                        </a:rPr>
                        <a:t>Session Content</a:t>
                      </a:r>
                      <a:endParaRPr sz="1100"/>
                    </a:p>
                  </a:txBody>
                  <a:tcPr marT="45725" marB="45725" marR="91450" marL="91450"/>
                </a:tc>
                <a:tc>
                  <a:txBody>
                    <a:bodyPr/>
                    <a:lstStyle/>
                    <a:p>
                      <a:pPr indent="0" lvl="0" marL="0" marR="0" rtl="0" algn="ctr">
                        <a:lnSpc>
                          <a:spcPct val="114000"/>
                        </a:lnSpc>
                        <a:spcBef>
                          <a:spcPts val="0"/>
                        </a:spcBef>
                        <a:spcAft>
                          <a:spcPts val="0"/>
                        </a:spcAft>
                        <a:buNone/>
                      </a:pPr>
                      <a:r>
                        <a:rPr lang="en" sz="1500" u="none" cap="none" strike="noStrike">
                          <a:latin typeface="Georgia"/>
                          <a:ea typeface="Georgia"/>
                          <a:cs typeface="Georgia"/>
                          <a:sym typeface="Georgia"/>
                        </a:rPr>
                        <a:t>STC Participants / Roles</a:t>
                      </a:r>
                      <a:endParaRPr sz="1100"/>
                    </a:p>
                  </a:txBody>
                  <a:tcPr marT="45725" marB="45725" marR="91450" marL="91450"/>
                </a:tc>
              </a:tr>
              <a:tr h="542425">
                <a:tc>
                  <a:txBody>
                    <a:bodyPr/>
                    <a:lstStyle/>
                    <a:p>
                      <a:pPr indent="0" lvl="0" marL="0" marR="0" rtl="0" algn="l">
                        <a:lnSpc>
                          <a:spcPct val="120000"/>
                        </a:lnSpc>
                        <a:spcBef>
                          <a:spcPts val="0"/>
                        </a:spcBef>
                        <a:spcAft>
                          <a:spcPts val="0"/>
                        </a:spcAft>
                        <a:buNone/>
                      </a:pPr>
                      <a:r>
                        <a:rPr b="0" lang="en" sz="1300" u="none" cap="none" strike="noStrike">
                          <a:latin typeface="Georgia"/>
                          <a:ea typeface="Georgia"/>
                          <a:cs typeface="Georgia"/>
                          <a:sym typeface="Georgia"/>
                        </a:rPr>
                        <a:t>Friday, February 1</a:t>
                      </a:r>
                      <a:endParaRPr sz="1100"/>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solidFill>
                            <a:srgbClr val="000000"/>
                          </a:solidFill>
                          <a:latin typeface="Georgia"/>
                          <a:ea typeface="Georgia"/>
                          <a:cs typeface="Georgia"/>
                          <a:sym typeface="Georgia"/>
                        </a:rPr>
                        <a:t>Intro to ORC, obtaining a Certificate</a:t>
                      </a:r>
                      <a:endParaRPr b="0" sz="1300" u="none" cap="none" strike="noStrike">
                        <a:latin typeface="Georgia"/>
                        <a:ea typeface="Georgia"/>
                        <a:cs typeface="Georgia"/>
                        <a:sym typeface="Georgia"/>
                      </a:endParaRPr>
                    </a:p>
                  </a:txBody>
                  <a:tcPr marT="45725" marB="45725" marR="91450" marL="91450"/>
                </a:tc>
                <a:tc>
                  <a:txBody>
                    <a:bodyPr/>
                    <a:lstStyle/>
                    <a:p>
                      <a:pPr indent="0" lvl="0" marL="0" marR="0" rtl="0" algn="l">
                        <a:lnSpc>
                          <a:spcPct val="120000"/>
                        </a:lnSpc>
                        <a:spcBef>
                          <a:spcPts val="0"/>
                        </a:spcBef>
                        <a:spcAft>
                          <a:spcPts val="0"/>
                        </a:spcAft>
                        <a:buClr>
                          <a:srgbClr val="000000"/>
                        </a:buClr>
                        <a:buSzPts val="1600"/>
                        <a:buFont typeface="Georgia"/>
                        <a:buNone/>
                      </a:pPr>
                      <a:r>
                        <a:rPr b="0" lang="en" sz="1300" u="none" cap="none" strike="noStrike">
                          <a:solidFill>
                            <a:srgbClr val="000000"/>
                          </a:solidFill>
                          <a:latin typeface="Georgia"/>
                          <a:ea typeface="Georgia"/>
                          <a:cs typeface="Georgia"/>
                          <a:sym typeface="Georgia"/>
                        </a:rPr>
                        <a:t>Kevin Foote (CYC) is lead;  STC Vice Commodore Weiss (if available)</a:t>
                      </a:r>
                      <a:endParaRPr b="0" sz="1300" u="none" cap="none" strike="noStrike">
                        <a:latin typeface="Georgia"/>
                        <a:ea typeface="Georgia"/>
                        <a:cs typeface="Georgia"/>
                        <a:sym typeface="Georgia"/>
                      </a:endParaRPr>
                    </a:p>
                  </a:txBody>
                  <a:tcPr marT="45725" marB="45725" marR="91450" marL="91450"/>
                </a:tc>
              </a:tr>
              <a:tr h="795225">
                <a:tc>
                  <a:txBody>
                    <a:bodyPr/>
                    <a:lstStyle/>
                    <a:p>
                      <a:pPr indent="0" lvl="0" marL="0" marR="0" rtl="0" algn="l">
                        <a:lnSpc>
                          <a:spcPct val="120000"/>
                        </a:lnSpc>
                        <a:spcBef>
                          <a:spcPts val="0"/>
                        </a:spcBef>
                        <a:spcAft>
                          <a:spcPts val="0"/>
                        </a:spcAft>
                        <a:buNone/>
                      </a:pPr>
                      <a:r>
                        <a:rPr b="0" lang="en" sz="1300" u="none" cap="none" strike="noStrike">
                          <a:latin typeface="Georgia"/>
                          <a:ea typeface="Georgia"/>
                          <a:cs typeface="Georgia"/>
                          <a:sym typeface="Georgia"/>
                        </a:rPr>
                        <a:t>Thursday, February 28</a:t>
                      </a:r>
                      <a:endParaRPr sz="1100"/>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latin typeface="Georgia"/>
                          <a:ea typeface="Georgia"/>
                          <a:cs typeface="Georgia"/>
                          <a:sym typeface="Georgia"/>
                        </a:rPr>
                        <a:t>Measurement and Optimization</a:t>
                      </a:r>
                      <a:endParaRPr sz="1100"/>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solidFill>
                            <a:srgbClr val="000000"/>
                          </a:solidFill>
                          <a:latin typeface="Georgia"/>
                          <a:ea typeface="Georgia"/>
                          <a:cs typeface="Georgia"/>
                          <a:sym typeface="Georgia"/>
                        </a:rPr>
                        <a:t>Chris Tutmark (STC / US Sailing Offshore Office) is lead;  Dobbs Davis and STC Vice Commodore Weiss (if available)</a:t>
                      </a:r>
                      <a:endParaRPr b="0" sz="1300" u="none" cap="none" strike="noStrike">
                        <a:latin typeface="Georgia"/>
                        <a:ea typeface="Georgia"/>
                        <a:cs typeface="Georgia"/>
                        <a:sym typeface="Georgia"/>
                      </a:endParaRPr>
                    </a:p>
                  </a:txBody>
                  <a:tcPr marT="45725" marB="45725" marR="91450" marL="91450"/>
                </a:tc>
              </a:tr>
              <a:tr h="542425">
                <a:tc>
                  <a:txBody>
                    <a:bodyPr/>
                    <a:lstStyle/>
                    <a:p>
                      <a:pPr indent="0" lvl="0" marL="0" marR="0" rtl="0" algn="l">
                        <a:lnSpc>
                          <a:spcPct val="120000"/>
                        </a:lnSpc>
                        <a:spcBef>
                          <a:spcPts val="0"/>
                        </a:spcBef>
                        <a:spcAft>
                          <a:spcPts val="0"/>
                        </a:spcAft>
                        <a:buNone/>
                      </a:pPr>
                      <a:r>
                        <a:rPr b="0" lang="en" sz="1300" u="none" cap="none" strike="noStrike">
                          <a:latin typeface="Georgia"/>
                          <a:ea typeface="Georgia"/>
                          <a:cs typeface="Georgia"/>
                          <a:sym typeface="Georgia"/>
                        </a:rPr>
                        <a:t>Wednesday, March 13</a:t>
                      </a:r>
                      <a:endParaRPr sz="1100"/>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latin typeface="Georgia"/>
                          <a:ea typeface="Georgia"/>
                          <a:cs typeface="Georgia"/>
                          <a:sym typeface="Georgia"/>
                        </a:rPr>
                        <a:t>Intro to Scoring</a:t>
                      </a:r>
                      <a:endParaRPr sz="1100"/>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solidFill>
                            <a:srgbClr val="000000"/>
                          </a:solidFill>
                          <a:latin typeface="Georgia"/>
                          <a:ea typeface="Georgia"/>
                          <a:cs typeface="Georgia"/>
                          <a:sym typeface="Georgia"/>
                        </a:rPr>
                        <a:t>Past STC Commodore Ed Cesare (NYYC) is lead; supported by Larry Fox (STC)</a:t>
                      </a:r>
                      <a:endParaRPr b="0" sz="1300" u="none" cap="none" strike="noStrike">
                        <a:latin typeface="Georgia"/>
                        <a:ea typeface="Georgia"/>
                        <a:cs typeface="Georgia"/>
                        <a:sym typeface="Georgia"/>
                      </a:endParaRPr>
                    </a:p>
                  </a:txBody>
                  <a:tcPr marT="45725" marB="45725" marR="91450" marL="91450"/>
                </a:tc>
              </a:tr>
              <a:tr h="542425">
                <a:tc>
                  <a:txBody>
                    <a:bodyPr/>
                    <a:lstStyle/>
                    <a:p>
                      <a:pPr indent="0" lvl="0" marL="0" marR="0" rtl="0" algn="l">
                        <a:lnSpc>
                          <a:spcPct val="120000"/>
                        </a:lnSpc>
                        <a:spcBef>
                          <a:spcPts val="0"/>
                        </a:spcBef>
                        <a:spcAft>
                          <a:spcPts val="0"/>
                        </a:spcAft>
                        <a:buNone/>
                      </a:pPr>
                      <a:r>
                        <a:rPr b="0" lang="en" sz="1300" u="none" cap="none" strike="noStrike">
                          <a:latin typeface="Georgia"/>
                          <a:ea typeface="Georgia"/>
                          <a:cs typeface="Georgia"/>
                          <a:sym typeface="Georgia"/>
                        </a:rPr>
                        <a:t>Wednesday, April 10</a:t>
                      </a:r>
                      <a:endParaRPr sz="1100"/>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latin typeface="Georgia"/>
                          <a:ea typeface="Georgia"/>
                          <a:cs typeface="Georgia"/>
                          <a:sym typeface="Georgia"/>
                        </a:rPr>
                        <a:t>Advanced Scoring for Sailors</a:t>
                      </a:r>
                      <a:endParaRPr sz="1100"/>
                    </a:p>
                  </a:txBody>
                  <a:tcPr marT="45725" marB="45725" marR="91450" marL="91450"/>
                </a:tc>
                <a:tc>
                  <a:txBody>
                    <a:bodyPr/>
                    <a:lstStyle/>
                    <a:p>
                      <a:pPr indent="0" lvl="0" marL="0" marR="0" rtl="0" algn="l">
                        <a:lnSpc>
                          <a:spcPct val="120000"/>
                        </a:lnSpc>
                        <a:spcBef>
                          <a:spcPts val="0"/>
                        </a:spcBef>
                        <a:spcAft>
                          <a:spcPts val="0"/>
                        </a:spcAft>
                        <a:buClr>
                          <a:srgbClr val="000000"/>
                        </a:buClr>
                        <a:buSzPts val="1600"/>
                        <a:buFont typeface="Georgia"/>
                        <a:buNone/>
                      </a:pPr>
                      <a:r>
                        <a:rPr b="0" lang="en" sz="1300" u="none" cap="none" strike="noStrike">
                          <a:solidFill>
                            <a:srgbClr val="000000"/>
                          </a:solidFill>
                          <a:latin typeface="Georgia"/>
                          <a:ea typeface="Georgia"/>
                          <a:cs typeface="Georgia"/>
                          <a:sym typeface="Georgia"/>
                        </a:rPr>
                        <a:t>Larry Fox (STC) is lead; will also try to involve Stan Honey if available.</a:t>
                      </a:r>
                      <a:endParaRPr sz="1100"/>
                    </a:p>
                  </a:txBody>
                  <a:tcPr marT="45725" marB="45725" marR="91450" marL="91450"/>
                </a:tc>
              </a:tr>
              <a:tr h="795225">
                <a:tc>
                  <a:txBody>
                    <a:bodyPr/>
                    <a:lstStyle/>
                    <a:p>
                      <a:pPr indent="0" lvl="0" marL="0" marR="0" rtl="0" algn="l">
                        <a:lnSpc>
                          <a:spcPct val="120000"/>
                        </a:lnSpc>
                        <a:spcBef>
                          <a:spcPts val="0"/>
                        </a:spcBef>
                        <a:spcAft>
                          <a:spcPts val="0"/>
                        </a:spcAft>
                        <a:buNone/>
                      </a:pPr>
                      <a:r>
                        <a:rPr b="0" lang="en" sz="1300" u="none" cap="none" strike="noStrike">
                          <a:solidFill>
                            <a:srgbClr val="000000"/>
                          </a:solidFill>
                          <a:latin typeface="Georgia"/>
                          <a:ea typeface="Georgia"/>
                          <a:cs typeface="Georgia"/>
                          <a:sym typeface="Georgia"/>
                        </a:rPr>
                        <a:t>TBD</a:t>
                      </a:r>
                      <a:endParaRPr sz="1100"/>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solidFill>
                            <a:srgbClr val="000000"/>
                          </a:solidFill>
                          <a:latin typeface="Georgia"/>
                          <a:ea typeface="Georgia"/>
                          <a:cs typeface="Georgia"/>
                          <a:sym typeface="Georgia"/>
                        </a:rPr>
                        <a:t>Race Management using ORC for RC Members</a:t>
                      </a:r>
                      <a:endParaRPr b="0" sz="1300" u="none" cap="none" strike="noStrike">
                        <a:solidFill>
                          <a:srgbClr val="000000"/>
                        </a:solidFill>
                        <a:latin typeface="Georgia"/>
                        <a:ea typeface="Georgia"/>
                        <a:cs typeface="Georgia"/>
                        <a:sym typeface="Georgia"/>
                      </a:endParaRPr>
                    </a:p>
                  </a:txBody>
                  <a:tcPr marT="45725" marB="45725" marR="91450" marL="91450"/>
                </a:tc>
                <a:tc>
                  <a:txBody>
                    <a:bodyPr/>
                    <a:lstStyle/>
                    <a:p>
                      <a:pPr indent="0" lvl="0" marL="0" marR="0" rtl="0" algn="l">
                        <a:lnSpc>
                          <a:spcPct val="120000"/>
                        </a:lnSpc>
                        <a:spcBef>
                          <a:spcPts val="0"/>
                        </a:spcBef>
                        <a:spcAft>
                          <a:spcPts val="0"/>
                        </a:spcAft>
                        <a:buNone/>
                      </a:pPr>
                      <a:r>
                        <a:rPr b="0" lang="en" sz="1300" u="none" cap="none" strike="noStrike">
                          <a:solidFill>
                            <a:srgbClr val="000000"/>
                          </a:solidFill>
                          <a:latin typeface="Georgia"/>
                          <a:ea typeface="Georgia"/>
                          <a:cs typeface="Georgia"/>
                          <a:sym typeface="Georgia"/>
                        </a:rPr>
                        <a:t>STC to lead:  Ideally would like to include Ray, Dick, Bruce, and Andree as a “PRO Panel” with support from Larry on the technical issues</a:t>
                      </a:r>
                      <a:endParaRPr b="0" sz="1300" u="none" cap="none" strike="noStrike">
                        <a:solidFill>
                          <a:srgbClr val="000000"/>
                        </a:solidFill>
                        <a:latin typeface="Georgia"/>
                        <a:ea typeface="Georgia"/>
                        <a:cs typeface="Georgia"/>
                        <a:sym typeface="Georgia"/>
                      </a:endParaRPr>
                    </a:p>
                  </a:txBody>
                  <a:tcPr marT="45725" marB="45725" marR="91450" marL="91450"/>
                </a:tc>
              </a:tr>
            </a:tbl>
          </a:graphicData>
        </a:graphic>
      </p:graphicFrame>
      <p:sp>
        <p:nvSpPr>
          <p:cNvPr id="369" name="Google Shape;369;p41"/>
          <p:cNvSpPr txBox="1"/>
          <p:nvPr/>
        </p:nvSpPr>
        <p:spPr>
          <a:xfrm>
            <a:off x="0" y="4842625"/>
            <a:ext cx="104055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100" u="none" cap="none" strike="noStrike">
                <a:solidFill>
                  <a:srgbClr val="FF0000"/>
                </a:solidFill>
                <a:latin typeface="Montserrat"/>
                <a:ea typeface="Montserrat"/>
                <a:cs typeface="Montserrat"/>
                <a:sym typeface="Montserrat"/>
              </a:rPr>
              <a:t>All sessions will be broadcast over Zoom and available to the entire community.  Links will be provided by the participating clubs.</a:t>
            </a:r>
            <a:endParaRPr sz="11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cxnSp>
        <p:nvCxnSpPr>
          <p:cNvPr id="73" name="Google Shape;73;p15"/>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74" name="Google Shape;74;p15"/>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75" name="Google Shape;75;p15"/>
          <p:cNvSpPr txBox="1"/>
          <p:nvPr/>
        </p:nvSpPr>
        <p:spPr>
          <a:xfrm>
            <a:off x="0" y="771026"/>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SECRETARY’S REPORT</a:t>
            </a:r>
            <a:endParaRPr sz="2300">
              <a:solidFill>
                <a:srgbClr val="260D54"/>
              </a:solidFill>
              <a:latin typeface="Montserrat SemiBold"/>
              <a:ea typeface="Montserrat SemiBold"/>
              <a:cs typeface="Montserrat SemiBold"/>
              <a:sym typeface="Montserrat SemiBold"/>
            </a:endParaRPr>
          </a:p>
        </p:txBody>
      </p:sp>
      <p:pic>
        <p:nvPicPr>
          <p:cNvPr id="76" name="Google Shape;76;p15"/>
          <p:cNvPicPr preferRelativeResize="0"/>
          <p:nvPr/>
        </p:nvPicPr>
        <p:blipFill rotWithShape="1">
          <a:blip r:embed="rId4">
            <a:alphaModFix/>
          </a:blip>
          <a:srcRect b="0" l="4404" r="4413" t="0"/>
          <a:stretch/>
        </p:blipFill>
        <p:spPr>
          <a:xfrm>
            <a:off x="2874070" y="0"/>
            <a:ext cx="7913054" cy="5143501"/>
          </a:xfrm>
          <a:prstGeom prst="rect">
            <a:avLst/>
          </a:prstGeom>
          <a:noFill/>
          <a:ln>
            <a:noFill/>
          </a:ln>
        </p:spPr>
      </p:pic>
      <p:sp>
        <p:nvSpPr>
          <p:cNvPr id="77" name="Google Shape;77;p15"/>
          <p:cNvSpPr txBox="1"/>
          <p:nvPr/>
        </p:nvSpPr>
        <p:spPr>
          <a:xfrm>
            <a:off x="616500" y="2413725"/>
            <a:ext cx="180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John Browning</a:t>
            </a:r>
            <a:endParaRPr b="1">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cxnSp>
        <p:nvCxnSpPr>
          <p:cNvPr id="374" name="Google Shape;374;p42"/>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375" name="Google Shape;375;p42"/>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376" name="Google Shape;376;p42"/>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Long Range Committee</a:t>
            </a:r>
            <a:endParaRPr sz="2300">
              <a:solidFill>
                <a:srgbClr val="260D54"/>
              </a:solidFill>
              <a:latin typeface="Montserrat SemiBold"/>
              <a:ea typeface="Montserrat SemiBold"/>
              <a:cs typeface="Montserrat SemiBold"/>
              <a:sym typeface="Montserrat SemiBold"/>
            </a:endParaRPr>
          </a:p>
        </p:txBody>
      </p:sp>
      <p:pic>
        <p:nvPicPr>
          <p:cNvPr id="377" name="Google Shape;377;p42"/>
          <p:cNvPicPr preferRelativeResize="0"/>
          <p:nvPr/>
        </p:nvPicPr>
        <p:blipFill rotWithShape="1">
          <a:blip r:embed="rId4">
            <a:alphaModFix/>
          </a:blip>
          <a:srcRect b="3186" l="8274" r="3033" t="1402"/>
          <a:stretch/>
        </p:blipFill>
        <p:spPr>
          <a:xfrm>
            <a:off x="2874096" y="625"/>
            <a:ext cx="7913054" cy="5142257"/>
          </a:xfrm>
          <a:prstGeom prst="rect">
            <a:avLst/>
          </a:prstGeom>
          <a:noFill/>
          <a:ln>
            <a:noFill/>
          </a:ln>
        </p:spPr>
      </p:pic>
      <p:sp>
        <p:nvSpPr>
          <p:cNvPr id="378" name="Google Shape;378;p42"/>
          <p:cNvSpPr txBox="1"/>
          <p:nvPr/>
        </p:nvSpPr>
        <p:spPr>
          <a:xfrm>
            <a:off x="301125" y="2421200"/>
            <a:ext cx="52512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Gary Jobson, Chair</a:t>
            </a:r>
            <a:endParaRPr>
              <a:latin typeface="Montserrat"/>
              <a:ea typeface="Montserrat"/>
              <a:cs typeface="Montserrat"/>
              <a:sym typeface="Montserrat"/>
            </a:endParaRPr>
          </a:p>
          <a:p>
            <a:pPr indent="0" lvl="0" marL="0" rtl="0" algn="l">
              <a:spcBef>
                <a:spcPts val="0"/>
              </a:spcBef>
              <a:spcAft>
                <a:spcPts val="0"/>
              </a:spcAft>
              <a:buNone/>
            </a:pPr>
            <a:r>
              <a:rPr b="1" lang="en">
                <a:latin typeface="Montserrat"/>
                <a:ea typeface="Montserrat"/>
                <a:cs typeface="Montserrat"/>
                <a:sym typeface="Montserrat"/>
              </a:rPr>
              <a:t>Ty Anderson (Presenting)</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Richard du Moulin</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A.J. Evans</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Johanna Moffitt</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Steve Prime</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John Storck III</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3"/>
          <p:cNvSpPr txBox="1"/>
          <p:nvPr/>
        </p:nvSpPr>
        <p:spPr>
          <a:xfrm>
            <a:off x="759900" y="1263175"/>
            <a:ext cx="7624200" cy="3566100"/>
          </a:xfrm>
          <a:prstGeom prst="rect">
            <a:avLst/>
          </a:prstGeom>
          <a:noFill/>
          <a:ln>
            <a:noFill/>
          </a:ln>
        </p:spPr>
        <p:txBody>
          <a:bodyPr anchorCtr="0" anchor="t" bIns="91425" lIns="91425" spcFirstLastPara="1" rIns="91425" wrap="square" tIns="91425">
            <a:noAutofit/>
          </a:bodyPr>
          <a:lstStyle/>
          <a:p>
            <a:pPr indent="0" lvl="0" marL="457200" marR="457200" rtl="0" algn="l">
              <a:spcBef>
                <a:spcPts val="600"/>
              </a:spcBef>
              <a:spcAft>
                <a:spcPts val="0"/>
              </a:spcAft>
              <a:buNone/>
            </a:pPr>
            <a:r>
              <a:rPr lang="en" sz="1600">
                <a:solidFill>
                  <a:schemeClr val="dk1"/>
                </a:solidFill>
                <a:latin typeface="Montserrat"/>
                <a:ea typeface="Montserrat"/>
                <a:cs typeface="Montserrat"/>
                <a:sym typeface="Montserrat"/>
              </a:rPr>
              <a:t>Current </a:t>
            </a:r>
            <a:r>
              <a:rPr lang="en" sz="1600">
                <a:solidFill>
                  <a:schemeClr val="dk1"/>
                </a:solidFill>
                <a:latin typeface="Montserrat"/>
                <a:ea typeface="Montserrat"/>
                <a:cs typeface="Montserrat"/>
                <a:sym typeface="Montserrat"/>
              </a:rPr>
              <a:t>Mission Statement:</a:t>
            </a:r>
            <a:endParaRPr b="1" sz="1600">
              <a:latin typeface="Montserrat"/>
              <a:ea typeface="Montserrat"/>
              <a:cs typeface="Montserrat"/>
              <a:sym typeface="Montserrat"/>
            </a:endParaRPr>
          </a:p>
          <a:p>
            <a:pPr indent="0" lvl="0" marL="457200" marR="457200" rtl="0" algn="l">
              <a:spcBef>
                <a:spcPts val="600"/>
              </a:spcBef>
              <a:spcAft>
                <a:spcPts val="0"/>
              </a:spcAft>
              <a:buClr>
                <a:schemeClr val="dk1"/>
              </a:buClr>
              <a:buSzPts val="1100"/>
              <a:buFont typeface="Arial"/>
              <a:buNone/>
            </a:pPr>
            <a:r>
              <a:rPr b="1" lang="en" sz="1600">
                <a:latin typeface="Montserrat"/>
                <a:ea typeface="Montserrat"/>
                <a:cs typeface="Montserrat"/>
                <a:sym typeface="Montserrat"/>
              </a:rPr>
              <a:t>“The purpose of the Club is to promote good fellowship among blue water sailors and ocean racing sailors, and to encourage the sport of ocean racing and offshore cruising.”</a:t>
            </a:r>
            <a:endParaRPr b="1" sz="1600">
              <a:latin typeface="Montserrat"/>
              <a:ea typeface="Montserrat"/>
              <a:cs typeface="Montserrat"/>
              <a:sym typeface="Montserrat"/>
            </a:endParaRPr>
          </a:p>
          <a:p>
            <a:pPr indent="0" lvl="0" marL="457200" marR="457200" rtl="0" algn="l">
              <a:spcBef>
                <a:spcPts val="600"/>
              </a:spcBef>
              <a:spcAft>
                <a:spcPts val="0"/>
              </a:spcAft>
              <a:buClr>
                <a:schemeClr val="dk1"/>
              </a:buClr>
              <a:buSzPts val="1100"/>
              <a:buFont typeface="Arial"/>
              <a:buNone/>
            </a:pPr>
            <a:r>
              <a:t/>
            </a:r>
            <a:endParaRPr b="1" sz="1600">
              <a:latin typeface="Montserrat"/>
              <a:ea typeface="Montserrat"/>
              <a:cs typeface="Montserrat"/>
              <a:sym typeface="Montserrat"/>
            </a:endParaRPr>
          </a:p>
          <a:p>
            <a:pPr indent="0" lvl="0" marL="457200" marR="457200" rtl="0" algn="l">
              <a:spcBef>
                <a:spcPts val="600"/>
              </a:spcBef>
              <a:spcAft>
                <a:spcPts val="0"/>
              </a:spcAft>
              <a:buClr>
                <a:schemeClr val="dk1"/>
              </a:buClr>
              <a:buSzPts val="1100"/>
              <a:buFont typeface="Arial"/>
              <a:buNone/>
            </a:pPr>
            <a:r>
              <a:rPr lang="en" sz="1600">
                <a:latin typeface="Montserrat"/>
                <a:ea typeface="Montserrat"/>
                <a:cs typeface="Montserrat"/>
                <a:sym typeface="Montserrat"/>
              </a:rPr>
              <a:t>Proposed New Wording of Mission Statement:</a:t>
            </a:r>
            <a:endParaRPr b="1" sz="1600">
              <a:latin typeface="Montserrat"/>
              <a:ea typeface="Montserrat"/>
              <a:cs typeface="Montserrat"/>
              <a:sym typeface="Montserrat"/>
            </a:endParaRPr>
          </a:p>
          <a:p>
            <a:pPr indent="0" lvl="0" marL="457200" marR="457200" rtl="0" algn="l">
              <a:spcBef>
                <a:spcPts val="600"/>
              </a:spcBef>
              <a:spcAft>
                <a:spcPts val="0"/>
              </a:spcAft>
              <a:buClr>
                <a:schemeClr val="dk1"/>
              </a:buClr>
              <a:buSzPts val="1100"/>
              <a:buFont typeface="Arial"/>
              <a:buNone/>
            </a:pPr>
            <a:r>
              <a:rPr b="1" lang="en" sz="1600">
                <a:latin typeface="Montserrat"/>
                <a:ea typeface="Montserrat"/>
                <a:cs typeface="Montserrat"/>
                <a:sym typeface="Montserrat"/>
              </a:rPr>
              <a:t>“The purpose of the Club is to promote good fellowship among blue water and ocean racing sailors, to encourage the sport of ocean racing and cruising, and to promote seamanship, safety at sea and leadership skill.”</a:t>
            </a:r>
            <a:endParaRPr b="1" sz="1600">
              <a:latin typeface="Montserrat"/>
              <a:ea typeface="Montserrat"/>
              <a:cs typeface="Montserrat"/>
              <a:sym typeface="Montserrat"/>
            </a:endParaRPr>
          </a:p>
          <a:p>
            <a:pPr indent="0" lvl="0" marL="457200" marR="457200" rtl="0" algn="l">
              <a:spcBef>
                <a:spcPts val="600"/>
              </a:spcBef>
              <a:spcAft>
                <a:spcPts val="0"/>
              </a:spcAft>
              <a:buClr>
                <a:schemeClr val="dk1"/>
              </a:buClr>
              <a:buSzPts val="1100"/>
              <a:buFont typeface="Arial"/>
              <a:buNone/>
            </a:pPr>
            <a:r>
              <a:t/>
            </a:r>
            <a:endParaRPr b="1" sz="1600">
              <a:latin typeface="Montserrat"/>
              <a:ea typeface="Montserrat"/>
              <a:cs typeface="Montserrat"/>
              <a:sym typeface="Montserrat"/>
            </a:endParaRPr>
          </a:p>
          <a:p>
            <a:pPr indent="0" lvl="0" marL="457200" marR="457200" rtl="0" algn="l">
              <a:spcBef>
                <a:spcPts val="600"/>
              </a:spcBef>
              <a:spcAft>
                <a:spcPts val="600"/>
              </a:spcAft>
              <a:buNone/>
            </a:pPr>
            <a:r>
              <a:t/>
            </a:r>
            <a:endParaRPr b="1" sz="1600">
              <a:latin typeface="Montserrat"/>
              <a:ea typeface="Montserrat"/>
              <a:cs typeface="Montserrat"/>
              <a:sym typeface="Montserrat"/>
            </a:endParaRPr>
          </a:p>
        </p:txBody>
      </p:sp>
      <p:sp>
        <p:nvSpPr>
          <p:cNvPr id="384" name="Google Shape;384;p43"/>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385" name="Google Shape;385;p43"/>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386" name="Google Shape;386;p43"/>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387" name="Google Shape;387;p43"/>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a:t>
            </a:r>
            <a:r>
              <a:rPr lang="en" sz="1600">
                <a:solidFill>
                  <a:srgbClr val="260D54"/>
                </a:solidFill>
                <a:latin typeface="Montserrat SemiBold"/>
                <a:ea typeface="Montserrat SemiBold"/>
                <a:cs typeface="Montserrat SemiBold"/>
                <a:sym typeface="Montserrat SemiBold"/>
              </a:rPr>
              <a:t> Report</a:t>
            </a:r>
            <a:endParaRPr sz="1600">
              <a:solidFill>
                <a:srgbClr val="260D54"/>
              </a:solidFill>
              <a:latin typeface="Montserrat SemiBold"/>
              <a:ea typeface="Montserrat SemiBold"/>
              <a:cs typeface="Montserrat SemiBold"/>
              <a:sym typeface="Montserrat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4"/>
          <p:cNvSpPr txBox="1"/>
          <p:nvPr/>
        </p:nvSpPr>
        <p:spPr>
          <a:xfrm>
            <a:off x="920650" y="1181900"/>
            <a:ext cx="3813600" cy="3566100"/>
          </a:xfrm>
          <a:prstGeom prst="rect">
            <a:avLst/>
          </a:prstGeom>
          <a:noFill/>
          <a:ln>
            <a:noFill/>
          </a:ln>
        </p:spPr>
        <p:txBody>
          <a:bodyPr anchorCtr="0" anchor="t" bIns="91425" lIns="91425" spcFirstLastPara="1" rIns="91425" wrap="square" tIns="91425">
            <a:noAutofit/>
          </a:bodyPr>
          <a:lstStyle/>
          <a:p>
            <a:pPr indent="0" lvl="0" marL="457200" rtl="0" algn="l">
              <a:spcBef>
                <a:spcPts val="600"/>
              </a:spcBef>
              <a:spcAft>
                <a:spcPts val="600"/>
              </a:spcAft>
              <a:buNone/>
            </a:pPr>
            <a:r>
              <a:t/>
            </a:r>
            <a:endParaRPr b="1" sz="1600">
              <a:latin typeface="Helvetica Neue"/>
              <a:ea typeface="Helvetica Neue"/>
              <a:cs typeface="Helvetica Neue"/>
              <a:sym typeface="Helvetica Neue"/>
            </a:endParaRPr>
          </a:p>
        </p:txBody>
      </p:sp>
      <p:sp>
        <p:nvSpPr>
          <p:cNvPr id="393" name="Google Shape;393;p44"/>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394" name="Google Shape;394;p44"/>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395" name="Google Shape;395;p44"/>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396" name="Google Shape;396;p44"/>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397" name="Google Shape;397;p44"/>
          <p:cNvSpPr txBox="1"/>
          <p:nvPr/>
        </p:nvSpPr>
        <p:spPr>
          <a:xfrm>
            <a:off x="3078350" y="1775788"/>
            <a:ext cx="300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60D54"/>
                </a:solidFill>
                <a:latin typeface="Montserrat SemiBold"/>
                <a:ea typeface="Montserrat SemiBold"/>
                <a:cs typeface="Montserrat SemiBold"/>
                <a:sym typeface="Montserrat SemiBold"/>
              </a:rPr>
              <a:t>CURRENT</a:t>
            </a:r>
            <a:r>
              <a:rPr lang="en">
                <a:latin typeface="Montserrat SemiBold"/>
                <a:ea typeface="Montserrat SemiBold"/>
                <a:cs typeface="Montserrat SemiBold"/>
                <a:sym typeface="Montserrat SemiBold"/>
              </a:rPr>
              <a:t> </a:t>
            </a:r>
            <a:r>
              <a:rPr lang="en">
                <a:solidFill>
                  <a:srgbClr val="260D54"/>
                </a:solidFill>
                <a:latin typeface="Montserrat SemiBold"/>
                <a:ea typeface="Montserrat SemiBold"/>
                <a:cs typeface="Montserrat SemiBold"/>
                <a:sym typeface="Montserrat SemiBold"/>
              </a:rPr>
              <a:t>ACTIVITIES</a:t>
            </a:r>
            <a:endParaRPr>
              <a:latin typeface="Montserrat SemiBold"/>
              <a:ea typeface="Montserrat SemiBold"/>
              <a:cs typeface="Montserrat SemiBold"/>
              <a:sym typeface="Montserrat SemiBold"/>
            </a:endParaRPr>
          </a:p>
        </p:txBody>
      </p:sp>
      <p:sp>
        <p:nvSpPr>
          <p:cNvPr id="398" name="Google Shape;398;p44"/>
          <p:cNvSpPr txBox="1"/>
          <p:nvPr/>
        </p:nvSpPr>
        <p:spPr>
          <a:xfrm>
            <a:off x="3078350" y="2342875"/>
            <a:ext cx="5673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Long-Range Planning committee suggests publishing a set of standards and requirements</a:t>
            </a:r>
            <a:endParaRPr>
              <a:latin typeface="Montserrat"/>
              <a:ea typeface="Montserrat"/>
              <a:cs typeface="Montserrat"/>
              <a:sym typeface="Montserrat"/>
            </a:endParaRPr>
          </a:p>
          <a:p>
            <a:pPr indent="0" lvl="0" marL="457200" rtl="0" algn="l">
              <a:spcBef>
                <a:spcPts val="0"/>
              </a:spcBef>
              <a:spcAft>
                <a:spcPts val="0"/>
              </a:spcAft>
              <a:buNone/>
            </a:pPr>
            <a:r>
              <a:rPr lang="en">
                <a:latin typeface="Montserrat"/>
                <a:ea typeface="Montserrat"/>
                <a:cs typeface="Montserrat"/>
                <a:sym typeface="Montserrat"/>
              </a:rPr>
              <a:t>for regattas and events. </a:t>
            </a:r>
            <a:endParaRPr>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An important question is: </a:t>
            </a:r>
            <a:endParaRPr>
              <a:latin typeface="Montserrat"/>
              <a:ea typeface="Montserrat"/>
              <a:cs typeface="Montserrat"/>
              <a:sym typeface="Montserrat"/>
            </a:endParaRPr>
          </a:p>
          <a:p>
            <a:pPr indent="0" lvl="0" marL="457200" rtl="0" algn="l">
              <a:spcBef>
                <a:spcPts val="0"/>
              </a:spcBef>
              <a:spcAft>
                <a:spcPts val="0"/>
              </a:spcAft>
              <a:buNone/>
            </a:pPr>
            <a:r>
              <a:rPr b="1" lang="en">
                <a:latin typeface="Montserrat"/>
                <a:ea typeface="Montserrat"/>
                <a:cs typeface="Montserrat"/>
                <a:sym typeface="Montserrat"/>
              </a:rPr>
              <a:t>What sort of events do we want to host?</a:t>
            </a:r>
            <a:endParaRPr b="1">
              <a:latin typeface="Montserrat"/>
              <a:ea typeface="Montserrat"/>
              <a:cs typeface="Montserrat"/>
              <a:sym typeface="Montserrat"/>
            </a:endParaRPr>
          </a:p>
        </p:txBody>
      </p:sp>
      <p:pic>
        <p:nvPicPr>
          <p:cNvPr id="399" name="Google Shape;399;p44"/>
          <p:cNvPicPr preferRelativeResize="0"/>
          <p:nvPr/>
        </p:nvPicPr>
        <p:blipFill rotWithShape="1">
          <a:blip r:embed="rId4">
            <a:alphaModFix/>
          </a:blip>
          <a:srcRect b="4013" l="15479" r="30131" t="2222"/>
          <a:stretch/>
        </p:blipFill>
        <p:spPr>
          <a:xfrm>
            <a:off x="120575" y="110675"/>
            <a:ext cx="2670250" cy="2461074"/>
          </a:xfrm>
          <a:prstGeom prst="rect">
            <a:avLst/>
          </a:prstGeom>
          <a:noFill/>
          <a:ln>
            <a:noFill/>
          </a:ln>
          <a:effectLst>
            <a:outerShdw blurRad="57150" rotWithShape="0" algn="bl" dir="5400000" dist="19050">
              <a:srgbClr val="000000">
                <a:alpha val="50000"/>
              </a:srgbClr>
            </a:outerShdw>
          </a:effectLst>
        </p:spPr>
      </p:pic>
      <p:pic>
        <p:nvPicPr>
          <p:cNvPr id="400" name="Google Shape;400;p44"/>
          <p:cNvPicPr preferRelativeResize="0"/>
          <p:nvPr/>
        </p:nvPicPr>
        <p:blipFill rotWithShape="1">
          <a:blip r:embed="rId5">
            <a:alphaModFix/>
          </a:blip>
          <a:srcRect b="7825" l="16904" r="7929" t="0"/>
          <a:stretch/>
        </p:blipFill>
        <p:spPr>
          <a:xfrm>
            <a:off x="120575" y="2693350"/>
            <a:ext cx="2670249" cy="23405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5"/>
          <p:cNvSpPr txBox="1"/>
          <p:nvPr/>
        </p:nvSpPr>
        <p:spPr>
          <a:xfrm>
            <a:off x="920650" y="1181900"/>
            <a:ext cx="3813600" cy="3566100"/>
          </a:xfrm>
          <a:prstGeom prst="rect">
            <a:avLst/>
          </a:prstGeom>
          <a:noFill/>
          <a:ln>
            <a:noFill/>
          </a:ln>
        </p:spPr>
        <p:txBody>
          <a:bodyPr anchorCtr="0" anchor="t" bIns="91425" lIns="91425" spcFirstLastPara="1" rIns="91425" wrap="square" tIns="91425">
            <a:noAutofit/>
          </a:bodyPr>
          <a:lstStyle/>
          <a:p>
            <a:pPr indent="0" lvl="0" marL="457200" rtl="0" algn="l">
              <a:spcBef>
                <a:spcPts val="600"/>
              </a:spcBef>
              <a:spcAft>
                <a:spcPts val="600"/>
              </a:spcAft>
              <a:buNone/>
            </a:pPr>
            <a:r>
              <a:t/>
            </a:r>
            <a:endParaRPr b="1" sz="1600">
              <a:latin typeface="Helvetica Neue"/>
              <a:ea typeface="Helvetica Neue"/>
              <a:cs typeface="Helvetica Neue"/>
              <a:sym typeface="Helvetica Neue"/>
            </a:endParaRPr>
          </a:p>
        </p:txBody>
      </p:sp>
      <p:sp>
        <p:nvSpPr>
          <p:cNvPr id="406" name="Google Shape;406;p45"/>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07" name="Google Shape;407;p45"/>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08" name="Google Shape;408;p45"/>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09" name="Google Shape;409;p45"/>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10" name="Google Shape;410;p45"/>
          <p:cNvSpPr txBox="1"/>
          <p:nvPr/>
        </p:nvSpPr>
        <p:spPr>
          <a:xfrm>
            <a:off x="3281375" y="1775788"/>
            <a:ext cx="300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60D54"/>
                </a:solidFill>
                <a:latin typeface="Montserrat SemiBold"/>
                <a:ea typeface="Montserrat SemiBold"/>
                <a:cs typeface="Montserrat SemiBold"/>
                <a:sym typeface="Montserrat SemiBold"/>
              </a:rPr>
              <a:t>EDUCATION</a:t>
            </a:r>
            <a:endParaRPr>
              <a:solidFill>
                <a:srgbClr val="260D54"/>
              </a:solidFill>
              <a:latin typeface="Montserrat SemiBold"/>
              <a:ea typeface="Montserrat SemiBold"/>
              <a:cs typeface="Montserrat SemiBold"/>
              <a:sym typeface="Montserrat SemiBold"/>
            </a:endParaRPr>
          </a:p>
        </p:txBody>
      </p:sp>
      <p:sp>
        <p:nvSpPr>
          <p:cNvPr id="411" name="Google Shape;411;p45"/>
          <p:cNvSpPr txBox="1"/>
          <p:nvPr/>
        </p:nvSpPr>
        <p:spPr>
          <a:xfrm>
            <a:off x="3281375" y="2342875"/>
            <a:ext cx="54705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Safety-at Sea Seminars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Junior Safety-at-Sea Seminars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Handicap Rating Rules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Develop Improved Man Overboard Recovery Procedures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Seamanship and Leadership at Sea Safety-at-Sea Video Series (currently 15 video inventory)</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Seamanship, Leadership and Safety-at-Sea Handbook</a:t>
            </a:r>
            <a:endParaRPr>
              <a:latin typeface="Montserrat"/>
              <a:ea typeface="Montserrat"/>
              <a:cs typeface="Montserrat"/>
              <a:sym typeface="Montserrat"/>
            </a:endParaRPr>
          </a:p>
        </p:txBody>
      </p:sp>
      <p:pic>
        <p:nvPicPr>
          <p:cNvPr id="412" name="Google Shape;412;p45"/>
          <p:cNvPicPr preferRelativeResize="0"/>
          <p:nvPr/>
        </p:nvPicPr>
        <p:blipFill rotWithShape="1">
          <a:blip r:embed="rId4">
            <a:alphaModFix/>
          </a:blip>
          <a:srcRect b="4689" l="942" r="932" t="0"/>
          <a:stretch/>
        </p:blipFill>
        <p:spPr>
          <a:xfrm>
            <a:off x="344750" y="158300"/>
            <a:ext cx="2663750" cy="2370601"/>
          </a:xfrm>
          <a:prstGeom prst="rect">
            <a:avLst/>
          </a:prstGeom>
          <a:noFill/>
          <a:ln>
            <a:noFill/>
          </a:ln>
          <a:effectLst>
            <a:outerShdw blurRad="57150" rotWithShape="0" algn="bl" dir="5400000" dist="19050">
              <a:srgbClr val="000000">
                <a:alpha val="50000"/>
              </a:srgbClr>
            </a:outerShdw>
          </a:effectLst>
        </p:spPr>
      </p:pic>
      <p:pic>
        <p:nvPicPr>
          <p:cNvPr id="413" name="Google Shape;413;p45"/>
          <p:cNvPicPr preferRelativeResize="0"/>
          <p:nvPr/>
        </p:nvPicPr>
        <p:blipFill rotWithShape="1">
          <a:blip r:embed="rId5">
            <a:alphaModFix/>
          </a:blip>
          <a:srcRect b="1903" l="3329" r="4961" t="0"/>
          <a:stretch/>
        </p:blipFill>
        <p:spPr>
          <a:xfrm>
            <a:off x="116150" y="2627675"/>
            <a:ext cx="1392175" cy="2162000"/>
          </a:xfrm>
          <a:prstGeom prst="rect">
            <a:avLst/>
          </a:prstGeom>
          <a:noFill/>
          <a:ln>
            <a:noFill/>
          </a:ln>
          <a:effectLst>
            <a:outerShdw blurRad="57150" rotWithShape="0" algn="bl" dir="5400000" dist="19050">
              <a:srgbClr val="000000">
                <a:alpha val="50000"/>
              </a:srgbClr>
            </a:outerShdw>
          </a:effectLst>
        </p:spPr>
      </p:pic>
      <p:pic>
        <p:nvPicPr>
          <p:cNvPr id="414" name="Google Shape;414;p45"/>
          <p:cNvPicPr preferRelativeResize="0"/>
          <p:nvPr/>
        </p:nvPicPr>
        <p:blipFill rotWithShape="1">
          <a:blip r:embed="rId6">
            <a:alphaModFix/>
          </a:blip>
          <a:srcRect b="1150" l="2574" r="3130" t="1335"/>
          <a:stretch/>
        </p:blipFill>
        <p:spPr>
          <a:xfrm>
            <a:off x="1671350" y="2661000"/>
            <a:ext cx="1495725" cy="2162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6"/>
          <p:cNvSpPr txBox="1"/>
          <p:nvPr/>
        </p:nvSpPr>
        <p:spPr>
          <a:xfrm>
            <a:off x="920650" y="1181900"/>
            <a:ext cx="3813600" cy="3566100"/>
          </a:xfrm>
          <a:prstGeom prst="rect">
            <a:avLst/>
          </a:prstGeom>
          <a:noFill/>
          <a:ln>
            <a:noFill/>
          </a:ln>
        </p:spPr>
        <p:txBody>
          <a:bodyPr anchorCtr="0" anchor="t" bIns="91425" lIns="91425" spcFirstLastPara="1" rIns="91425" wrap="square" tIns="91425">
            <a:noAutofit/>
          </a:bodyPr>
          <a:lstStyle/>
          <a:p>
            <a:pPr indent="0" lvl="0" marL="457200" rtl="0" algn="l">
              <a:spcBef>
                <a:spcPts val="600"/>
              </a:spcBef>
              <a:spcAft>
                <a:spcPts val="600"/>
              </a:spcAft>
              <a:buNone/>
            </a:pPr>
            <a:r>
              <a:t/>
            </a:r>
            <a:endParaRPr b="1" sz="1600">
              <a:latin typeface="Helvetica Neue"/>
              <a:ea typeface="Helvetica Neue"/>
              <a:cs typeface="Helvetica Neue"/>
              <a:sym typeface="Helvetica Neue"/>
            </a:endParaRPr>
          </a:p>
        </p:txBody>
      </p:sp>
      <p:sp>
        <p:nvSpPr>
          <p:cNvPr id="420" name="Google Shape;420;p46"/>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21" name="Google Shape;421;p46"/>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22" name="Google Shape;422;p46"/>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23" name="Google Shape;423;p46"/>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24" name="Google Shape;424;p46"/>
          <p:cNvSpPr txBox="1"/>
          <p:nvPr/>
        </p:nvSpPr>
        <p:spPr>
          <a:xfrm>
            <a:off x="3078350" y="1775788"/>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STORM TRYSAIL FOUNDATION</a:t>
            </a:r>
            <a:endParaRPr>
              <a:solidFill>
                <a:srgbClr val="260D54"/>
              </a:solidFill>
              <a:latin typeface="Montserrat SemiBold"/>
              <a:ea typeface="Montserrat SemiBold"/>
              <a:cs typeface="Montserrat SemiBold"/>
              <a:sym typeface="Montserrat SemiBold"/>
            </a:endParaRPr>
          </a:p>
        </p:txBody>
      </p:sp>
      <p:sp>
        <p:nvSpPr>
          <p:cNvPr id="425" name="Google Shape;425;p46"/>
          <p:cNvSpPr txBox="1"/>
          <p:nvPr/>
        </p:nvSpPr>
        <p:spPr>
          <a:xfrm>
            <a:off x="3078350" y="2342875"/>
            <a:ext cx="5673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Long-Range Planning Committee recognizes the excellent relationship between the Storm Trysail Club and the Storm Trysail Foundation.</a:t>
            </a:r>
            <a:endParaRPr>
              <a:latin typeface="Montserrat"/>
              <a:ea typeface="Montserrat"/>
              <a:cs typeface="Montserrat"/>
              <a:sym typeface="Montserrat"/>
            </a:endParaRPr>
          </a:p>
          <a:p>
            <a:pPr indent="0" lvl="0" marL="914400" rtl="0" algn="l">
              <a:spcBef>
                <a:spcPts val="0"/>
              </a:spcBef>
              <a:spcAft>
                <a:spcPts val="0"/>
              </a:spcAft>
              <a:buNone/>
            </a:pPr>
            <a:r>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Club should continue to encourage all members to generously support the Foundation.</a:t>
            </a:r>
            <a:endParaRPr>
              <a:latin typeface="Montserrat"/>
              <a:ea typeface="Montserrat"/>
              <a:cs typeface="Montserrat"/>
              <a:sym typeface="Montserrat"/>
            </a:endParaRPr>
          </a:p>
        </p:txBody>
      </p:sp>
      <p:pic>
        <p:nvPicPr>
          <p:cNvPr id="426" name="Google Shape;426;p46"/>
          <p:cNvPicPr preferRelativeResize="0"/>
          <p:nvPr/>
        </p:nvPicPr>
        <p:blipFill rotWithShape="1">
          <a:blip r:embed="rId4">
            <a:alphaModFix/>
          </a:blip>
          <a:srcRect b="0" l="11994" r="11994" t="0"/>
          <a:stretch/>
        </p:blipFill>
        <p:spPr>
          <a:xfrm>
            <a:off x="158675" y="1583700"/>
            <a:ext cx="2670248" cy="23405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7"/>
          <p:cNvSpPr txBox="1"/>
          <p:nvPr/>
        </p:nvSpPr>
        <p:spPr>
          <a:xfrm>
            <a:off x="920650" y="1181900"/>
            <a:ext cx="3813600" cy="3566100"/>
          </a:xfrm>
          <a:prstGeom prst="rect">
            <a:avLst/>
          </a:prstGeom>
          <a:noFill/>
          <a:ln>
            <a:noFill/>
          </a:ln>
        </p:spPr>
        <p:txBody>
          <a:bodyPr anchorCtr="0" anchor="t" bIns="91425" lIns="91425" spcFirstLastPara="1" rIns="91425" wrap="square" tIns="91425">
            <a:noAutofit/>
          </a:bodyPr>
          <a:lstStyle/>
          <a:p>
            <a:pPr indent="0" lvl="0" marL="457200" rtl="0" algn="l">
              <a:spcBef>
                <a:spcPts val="600"/>
              </a:spcBef>
              <a:spcAft>
                <a:spcPts val="600"/>
              </a:spcAft>
              <a:buNone/>
            </a:pPr>
            <a:r>
              <a:t/>
            </a:r>
            <a:endParaRPr b="1" sz="1600">
              <a:latin typeface="Helvetica Neue"/>
              <a:ea typeface="Helvetica Neue"/>
              <a:cs typeface="Helvetica Neue"/>
              <a:sym typeface="Helvetica Neue"/>
            </a:endParaRPr>
          </a:p>
        </p:txBody>
      </p:sp>
      <p:sp>
        <p:nvSpPr>
          <p:cNvPr id="432" name="Google Shape;432;p47"/>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33" name="Google Shape;433;p47"/>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34" name="Google Shape;434;p47"/>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35" name="Google Shape;435;p47"/>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36" name="Google Shape;436;p47"/>
          <p:cNvSpPr txBox="1"/>
          <p:nvPr/>
        </p:nvSpPr>
        <p:spPr>
          <a:xfrm>
            <a:off x="3145375" y="1299538"/>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VALUE </a:t>
            </a:r>
            <a:r>
              <a:rPr lang="en">
                <a:solidFill>
                  <a:srgbClr val="260D54"/>
                </a:solidFill>
                <a:latin typeface="Montserrat SemiBold"/>
                <a:ea typeface="Montserrat SemiBold"/>
                <a:cs typeface="Montserrat SemiBold"/>
                <a:sym typeface="Montserrat SemiBold"/>
              </a:rPr>
              <a:t>PROPOSITION</a:t>
            </a:r>
            <a:endParaRPr>
              <a:solidFill>
                <a:srgbClr val="260D54"/>
              </a:solidFill>
              <a:latin typeface="Montserrat SemiBold"/>
              <a:ea typeface="Montserrat SemiBold"/>
              <a:cs typeface="Montserrat SemiBold"/>
              <a:sym typeface="Montserrat SemiBold"/>
            </a:endParaRPr>
          </a:p>
        </p:txBody>
      </p:sp>
      <p:sp>
        <p:nvSpPr>
          <p:cNvPr id="437" name="Google Shape;437;p47"/>
          <p:cNvSpPr txBox="1"/>
          <p:nvPr/>
        </p:nvSpPr>
        <p:spPr>
          <a:xfrm>
            <a:off x="3078350" y="1699750"/>
            <a:ext cx="5673600" cy="2986200"/>
          </a:xfrm>
          <a:prstGeom prst="rect">
            <a:avLst/>
          </a:prstGeom>
          <a:noFill/>
          <a:ln>
            <a:noFill/>
          </a:ln>
        </p:spPr>
        <p:txBody>
          <a:bodyPr anchorCtr="0" anchor="t" bIns="91425" lIns="91425" spcFirstLastPara="1" rIns="91425" wrap="square" tIns="91425">
            <a:spAutoFit/>
          </a:bodyPr>
          <a:lstStyle/>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Influence the direction of the sport through the quality of Storm Trysail members and prominent role the Club and its members play in the sport of ocean racing.</a:t>
            </a:r>
            <a:endParaRPr>
              <a:latin typeface="Montserrat"/>
              <a:ea typeface="Montserrat"/>
              <a:cs typeface="Montserrat"/>
              <a:sym typeface="Montserrat"/>
            </a:endParaRPr>
          </a:p>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Organize educational events by adding junior and adult Safety-at Sea Seminars, Intercollegiate Offshore Regatta, Offshore safety, and community outreach.</a:t>
            </a:r>
            <a:endParaRPr>
              <a:latin typeface="Montserrat"/>
              <a:ea typeface="Montserrat"/>
              <a:cs typeface="Montserrat"/>
              <a:sym typeface="Montserrat"/>
            </a:endParaRPr>
          </a:p>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Promote our role in ocean racing, including Safety-at-Sea training, the advancement of seamanship and leadership skills and race management.</a:t>
            </a:r>
            <a:endParaRPr>
              <a:latin typeface="Montserrat"/>
              <a:ea typeface="Montserrat"/>
              <a:cs typeface="Montserrat"/>
              <a:sym typeface="Montserrat"/>
            </a:endParaRPr>
          </a:p>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Welcome using crossed burgees with other clubs.</a:t>
            </a:r>
            <a:endParaRPr>
              <a:latin typeface="Montserrat"/>
              <a:ea typeface="Montserrat"/>
              <a:cs typeface="Montserrat"/>
              <a:sym typeface="Montserrat"/>
            </a:endParaRPr>
          </a:p>
        </p:txBody>
      </p:sp>
      <p:pic>
        <p:nvPicPr>
          <p:cNvPr id="438" name="Google Shape;438;p47"/>
          <p:cNvPicPr preferRelativeResize="0"/>
          <p:nvPr/>
        </p:nvPicPr>
        <p:blipFill rotWithShape="1">
          <a:blip r:embed="rId4">
            <a:alphaModFix/>
          </a:blip>
          <a:srcRect b="0" l="10752" r="10760" t="0"/>
          <a:stretch/>
        </p:blipFill>
        <p:spPr>
          <a:xfrm>
            <a:off x="158675" y="1583700"/>
            <a:ext cx="2670249" cy="23405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8"/>
          <p:cNvSpPr txBox="1"/>
          <p:nvPr/>
        </p:nvSpPr>
        <p:spPr>
          <a:xfrm>
            <a:off x="920650" y="1181900"/>
            <a:ext cx="3813600" cy="3566100"/>
          </a:xfrm>
          <a:prstGeom prst="rect">
            <a:avLst/>
          </a:prstGeom>
          <a:noFill/>
          <a:ln>
            <a:noFill/>
          </a:ln>
        </p:spPr>
        <p:txBody>
          <a:bodyPr anchorCtr="0" anchor="t" bIns="91425" lIns="91425" spcFirstLastPara="1" rIns="91425" wrap="square" tIns="91425">
            <a:noAutofit/>
          </a:bodyPr>
          <a:lstStyle/>
          <a:p>
            <a:pPr indent="0" lvl="0" marL="457200" rtl="0" algn="l">
              <a:spcBef>
                <a:spcPts val="600"/>
              </a:spcBef>
              <a:spcAft>
                <a:spcPts val="600"/>
              </a:spcAft>
              <a:buNone/>
            </a:pPr>
            <a:r>
              <a:t/>
            </a:r>
            <a:endParaRPr b="1" sz="1600">
              <a:latin typeface="Helvetica Neue"/>
              <a:ea typeface="Helvetica Neue"/>
              <a:cs typeface="Helvetica Neue"/>
              <a:sym typeface="Helvetica Neue"/>
            </a:endParaRPr>
          </a:p>
        </p:txBody>
      </p:sp>
      <p:sp>
        <p:nvSpPr>
          <p:cNvPr id="444" name="Google Shape;444;p48"/>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45" name="Google Shape;445;p48"/>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46" name="Google Shape;446;p48"/>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47" name="Google Shape;447;p48"/>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48" name="Google Shape;448;p48"/>
          <p:cNvSpPr txBox="1"/>
          <p:nvPr/>
        </p:nvSpPr>
        <p:spPr>
          <a:xfrm>
            <a:off x="3145375" y="1299538"/>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SIGNATURE EVENT</a:t>
            </a:r>
            <a:endParaRPr>
              <a:solidFill>
                <a:srgbClr val="260D54"/>
              </a:solidFill>
              <a:latin typeface="Montserrat SemiBold"/>
              <a:ea typeface="Montserrat SemiBold"/>
              <a:cs typeface="Montserrat SemiBold"/>
              <a:sym typeface="Montserrat SemiBold"/>
            </a:endParaRPr>
          </a:p>
        </p:txBody>
      </p:sp>
      <p:sp>
        <p:nvSpPr>
          <p:cNvPr id="449" name="Google Shape;449;p48"/>
          <p:cNvSpPr txBox="1"/>
          <p:nvPr/>
        </p:nvSpPr>
        <p:spPr>
          <a:xfrm>
            <a:off x="3078350" y="1699750"/>
            <a:ext cx="5673600" cy="1693200"/>
          </a:xfrm>
          <a:prstGeom prst="rect">
            <a:avLst/>
          </a:prstGeom>
          <a:noFill/>
          <a:ln>
            <a:noFill/>
          </a:ln>
        </p:spPr>
        <p:txBody>
          <a:bodyPr anchorCtr="0" anchor="t" bIns="91425" lIns="91425" spcFirstLastPara="1" rIns="91425" wrap="square" tIns="91425">
            <a:spAutoFit/>
          </a:bodyPr>
          <a:lstStyle/>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The Storm Trysail’s Club’s signature event is Block Island Race Week.</a:t>
            </a:r>
            <a:endParaRPr>
              <a:latin typeface="Montserrat"/>
              <a:ea typeface="Montserrat"/>
              <a:cs typeface="Montserrat"/>
              <a:sym typeface="Montserrat"/>
            </a:endParaRPr>
          </a:p>
          <a:p>
            <a:pPr indent="0" lvl="0" marL="914400" rtl="0" algn="l">
              <a:spcBef>
                <a:spcPts val="0"/>
              </a:spcBef>
              <a:spcAft>
                <a:spcPts val="0"/>
              </a:spcAft>
              <a:buNone/>
            </a:pPr>
            <a:r>
              <a:t/>
            </a:r>
            <a:endParaRPr>
              <a:latin typeface="Montserrat"/>
              <a:ea typeface="Montserrat"/>
              <a:cs typeface="Montserrat"/>
              <a:sym typeface="Montserrat"/>
            </a:endParaRPr>
          </a:p>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The LRP Committee suggests a discussion about increasing participation by partnering with existing long-distance races and possibly adding a new 600-mile offshore race.</a:t>
            </a:r>
            <a:endParaRPr>
              <a:latin typeface="Montserrat"/>
              <a:ea typeface="Montserrat"/>
              <a:cs typeface="Montserrat"/>
              <a:sym typeface="Montserrat"/>
            </a:endParaRPr>
          </a:p>
        </p:txBody>
      </p:sp>
      <p:pic>
        <p:nvPicPr>
          <p:cNvPr id="450" name="Google Shape;450;p48"/>
          <p:cNvPicPr preferRelativeResize="0"/>
          <p:nvPr/>
        </p:nvPicPr>
        <p:blipFill rotWithShape="1">
          <a:blip r:embed="rId4">
            <a:alphaModFix/>
          </a:blip>
          <a:srcRect b="0" l="8819" r="8828" t="0"/>
          <a:stretch/>
        </p:blipFill>
        <p:spPr>
          <a:xfrm>
            <a:off x="158675" y="1583700"/>
            <a:ext cx="2670250" cy="23406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9"/>
          <p:cNvSpPr txBox="1"/>
          <p:nvPr/>
        </p:nvSpPr>
        <p:spPr>
          <a:xfrm>
            <a:off x="920650" y="1181900"/>
            <a:ext cx="3813600" cy="3566100"/>
          </a:xfrm>
          <a:prstGeom prst="rect">
            <a:avLst/>
          </a:prstGeom>
          <a:noFill/>
          <a:ln>
            <a:noFill/>
          </a:ln>
        </p:spPr>
        <p:txBody>
          <a:bodyPr anchorCtr="0" anchor="t" bIns="91425" lIns="91425" spcFirstLastPara="1" rIns="91425" wrap="square" tIns="91425">
            <a:noAutofit/>
          </a:bodyPr>
          <a:lstStyle/>
          <a:p>
            <a:pPr indent="0" lvl="0" marL="457200" rtl="0" algn="l">
              <a:spcBef>
                <a:spcPts val="600"/>
              </a:spcBef>
              <a:spcAft>
                <a:spcPts val="600"/>
              </a:spcAft>
              <a:buNone/>
            </a:pPr>
            <a:r>
              <a:t/>
            </a:r>
            <a:endParaRPr b="1" sz="1600">
              <a:latin typeface="Helvetica Neue"/>
              <a:ea typeface="Helvetica Neue"/>
              <a:cs typeface="Helvetica Neue"/>
              <a:sym typeface="Helvetica Neue"/>
            </a:endParaRPr>
          </a:p>
        </p:txBody>
      </p:sp>
      <p:sp>
        <p:nvSpPr>
          <p:cNvPr id="456" name="Google Shape;456;p49"/>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57" name="Google Shape;457;p49"/>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58" name="Google Shape;458;p49"/>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59" name="Google Shape;459;p49"/>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60" name="Google Shape;460;p49"/>
          <p:cNvSpPr txBox="1"/>
          <p:nvPr/>
        </p:nvSpPr>
        <p:spPr>
          <a:xfrm>
            <a:off x="1235725" y="990413"/>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VOLUNTEERISM</a:t>
            </a:r>
            <a:endParaRPr>
              <a:solidFill>
                <a:srgbClr val="260D54"/>
              </a:solidFill>
              <a:latin typeface="Montserrat SemiBold"/>
              <a:ea typeface="Montserrat SemiBold"/>
              <a:cs typeface="Montserrat SemiBold"/>
              <a:sym typeface="Montserrat SemiBold"/>
            </a:endParaRPr>
          </a:p>
        </p:txBody>
      </p:sp>
      <p:sp>
        <p:nvSpPr>
          <p:cNvPr id="461" name="Google Shape;461;p49"/>
          <p:cNvSpPr txBox="1"/>
          <p:nvPr/>
        </p:nvSpPr>
        <p:spPr>
          <a:xfrm>
            <a:off x="1168700" y="1390625"/>
            <a:ext cx="5673600" cy="1262100"/>
          </a:xfrm>
          <a:prstGeom prst="rect">
            <a:avLst/>
          </a:prstGeom>
          <a:noFill/>
          <a:ln>
            <a:noFill/>
          </a:ln>
        </p:spPr>
        <p:txBody>
          <a:bodyPr anchorCtr="0" anchor="t" bIns="91425" lIns="91425" spcFirstLastPara="1" rIns="91425" wrap="square" tIns="91425">
            <a:spAutoFit/>
          </a:bodyPr>
          <a:lstStyle/>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Encourage a culture of volunteerism.</a:t>
            </a:r>
            <a:endParaRPr>
              <a:latin typeface="Montserrat"/>
              <a:ea typeface="Montserrat"/>
              <a:cs typeface="Montserrat"/>
              <a:sym typeface="Montserrat"/>
            </a:endParaRPr>
          </a:p>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Activate STC Stations to run local events with station volunteers.</a:t>
            </a:r>
            <a:endParaRPr>
              <a:latin typeface="Montserrat"/>
              <a:ea typeface="Montserrat"/>
              <a:cs typeface="Montserrat"/>
              <a:sym typeface="Montserrat"/>
            </a:endParaRPr>
          </a:p>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Volunteers should be recruited well in advance of an event.</a:t>
            </a:r>
            <a:endParaRPr>
              <a:latin typeface="Montserrat"/>
              <a:ea typeface="Montserrat"/>
              <a:cs typeface="Montserrat"/>
              <a:sym typeface="Montserrat"/>
            </a:endParaRPr>
          </a:p>
        </p:txBody>
      </p:sp>
      <p:pic>
        <p:nvPicPr>
          <p:cNvPr id="462" name="Google Shape;462;p49"/>
          <p:cNvPicPr preferRelativeResize="0"/>
          <p:nvPr/>
        </p:nvPicPr>
        <p:blipFill rotWithShape="1">
          <a:blip r:embed="rId4">
            <a:alphaModFix/>
          </a:blip>
          <a:srcRect b="3869" l="1224" r="0" t="31426"/>
          <a:stretch/>
        </p:blipFill>
        <p:spPr>
          <a:xfrm>
            <a:off x="1168688" y="2652724"/>
            <a:ext cx="6673027" cy="2490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0"/>
          <p:cNvSpPr txBox="1"/>
          <p:nvPr/>
        </p:nvSpPr>
        <p:spPr>
          <a:xfrm>
            <a:off x="920650" y="1181900"/>
            <a:ext cx="3813600" cy="3566100"/>
          </a:xfrm>
          <a:prstGeom prst="rect">
            <a:avLst/>
          </a:prstGeom>
          <a:noFill/>
          <a:ln>
            <a:noFill/>
          </a:ln>
        </p:spPr>
        <p:txBody>
          <a:bodyPr anchorCtr="0" anchor="t" bIns="91425" lIns="91425" spcFirstLastPara="1" rIns="91425" wrap="square" tIns="91425">
            <a:noAutofit/>
          </a:bodyPr>
          <a:lstStyle/>
          <a:p>
            <a:pPr indent="0" lvl="0" marL="457200" rtl="0" algn="l">
              <a:spcBef>
                <a:spcPts val="600"/>
              </a:spcBef>
              <a:spcAft>
                <a:spcPts val="600"/>
              </a:spcAft>
              <a:buNone/>
            </a:pPr>
            <a:r>
              <a:t/>
            </a:r>
            <a:endParaRPr b="1" sz="1600">
              <a:latin typeface="Helvetica Neue"/>
              <a:ea typeface="Helvetica Neue"/>
              <a:cs typeface="Helvetica Neue"/>
              <a:sym typeface="Helvetica Neue"/>
            </a:endParaRPr>
          </a:p>
        </p:txBody>
      </p:sp>
      <p:sp>
        <p:nvSpPr>
          <p:cNvPr id="468" name="Google Shape;468;p50"/>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69" name="Google Shape;469;p50"/>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70" name="Google Shape;470;p50"/>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71" name="Google Shape;471;p50"/>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72" name="Google Shape;472;p50"/>
          <p:cNvSpPr txBox="1"/>
          <p:nvPr/>
        </p:nvSpPr>
        <p:spPr>
          <a:xfrm>
            <a:off x="2969150" y="2642563"/>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CLUB PRIDE</a:t>
            </a:r>
            <a:endParaRPr>
              <a:solidFill>
                <a:srgbClr val="260D54"/>
              </a:solidFill>
              <a:latin typeface="Montserrat SemiBold"/>
              <a:ea typeface="Montserrat SemiBold"/>
              <a:cs typeface="Montserrat SemiBold"/>
              <a:sym typeface="Montserrat SemiBold"/>
            </a:endParaRPr>
          </a:p>
        </p:txBody>
      </p:sp>
      <p:sp>
        <p:nvSpPr>
          <p:cNvPr id="473" name="Google Shape;473;p50"/>
          <p:cNvSpPr txBox="1"/>
          <p:nvPr/>
        </p:nvSpPr>
        <p:spPr>
          <a:xfrm>
            <a:off x="2902125" y="3042775"/>
            <a:ext cx="5673600" cy="1693200"/>
          </a:xfrm>
          <a:prstGeom prst="rect">
            <a:avLst/>
          </a:prstGeom>
          <a:noFill/>
          <a:ln>
            <a:noFill/>
          </a:ln>
        </p:spPr>
        <p:txBody>
          <a:bodyPr anchorCtr="0" anchor="t" bIns="91425" lIns="91425" spcFirstLastPara="1" rIns="91425" wrap="square" tIns="91425">
            <a:spAutoFit/>
          </a:bodyPr>
          <a:lstStyle/>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The LRP Committee encourages the use of the guidelines in the STC Branding Guidebook.</a:t>
            </a:r>
            <a:endParaRPr>
              <a:latin typeface="Montserrat"/>
              <a:ea typeface="Montserrat"/>
              <a:cs typeface="Montserrat"/>
              <a:sym typeface="Montserrat"/>
            </a:endParaRPr>
          </a:p>
          <a:p>
            <a:pPr indent="0" lvl="0" marL="914400" rtl="0" algn="l">
              <a:spcBef>
                <a:spcPts val="0"/>
              </a:spcBef>
              <a:spcAft>
                <a:spcPts val="0"/>
              </a:spcAft>
              <a:buNone/>
            </a:pPr>
            <a:r>
              <a:t/>
            </a:r>
            <a:endParaRPr>
              <a:latin typeface="Montserrat"/>
              <a:ea typeface="Montserrat"/>
              <a:cs typeface="Montserrat"/>
              <a:sym typeface="Montserrat"/>
            </a:endParaRPr>
          </a:p>
          <a:p>
            <a:pPr indent="-317500" lvl="0" marL="914400" rtl="0" algn="l">
              <a:spcBef>
                <a:spcPts val="0"/>
              </a:spcBef>
              <a:spcAft>
                <a:spcPts val="0"/>
              </a:spcAft>
              <a:buSzPts val="1400"/>
              <a:buFont typeface="Montserrat"/>
              <a:buChar char="●"/>
            </a:pPr>
            <a:r>
              <a:rPr lang="en">
                <a:latin typeface="Montserrat"/>
                <a:ea typeface="Montserrat"/>
                <a:cs typeface="Montserrat"/>
                <a:sym typeface="Montserrat"/>
              </a:rPr>
              <a:t>STC should promote sailing under the Club’s burgee when entering regattas and sharing with the leadership and office. </a:t>
            </a:r>
            <a:endParaRPr>
              <a:latin typeface="Montserrat"/>
              <a:ea typeface="Montserrat"/>
              <a:cs typeface="Montserrat"/>
              <a:sym typeface="Montserrat"/>
            </a:endParaRPr>
          </a:p>
          <a:p>
            <a:pPr indent="0" lvl="0" marL="914400" rtl="0" algn="l">
              <a:spcBef>
                <a:spcPts val="0"/>
              </a:spcBef>
              <a:spcAft>
                <a:spcPts val="0"/>
              </a:spcAft>
              <a:buNone/>
            </a:pPr>
            <a:r>
              <a:t/>
            </a:r>
            <a:endParaRPr>
              <a:latin typeface="Montserrat"/>
              <a:ea typeface="Montserrat"/>
              <a:cs typeface="Montserrat"/>
              <a:sym typeface="Montserrat"/>
            </a:endParaRPr>
          </a:p>
        </p:txBody>
      </p:sp>
      <p:pic>
        <p:nvPicPr>
          <p:cNvPr id="474" name="Google Shape;474;p50"/>
          <p:cNvPicPr preferRelativeResize="0"/>
          <p:nvPr/>
        </p:nvPicPr>
        <p:blipFill>
          <a:blip r:embed="rId4">
            <a:alphaModFix/>
          </a:blip>
          <a:stretch>
            <a:fillRect/>
          </a:stretch>
        </p:blipFill>
        <p:spPr>
          <a:xfrm>
            <a:off x="257500" y="139475"/>
            <a:ext cx="3952077" cy="2346549"/>
          </a:xfrm>
          <a:prstGeom prst="rect">
            <a:avLst/>
          </a:prstGeom>
          <a:noFill/>
          <a:ln>
            <a:noFill/>
          </a:ln>
          <a:effectLst>
            <a:outerShdw blurRad="57150" rotWithShape="0" algn="bl" dir="5400000" dist="19050">
              <a:srgbClr val="000000">
                <a:alpha val="50000"/>
              </a:srgbClr>
            </a:outerShdw>
          </a:effectLst>
        </p:spPr>
      </p:pic>
      <p:pic>
        <p:nvPicPr>
          <p:cNvPr id="475" name="Google Shape;475;p50"/>
          <p:cNvPicPr preferRelativeResize="0"/>
          <p:nvPr/>
        </p:nvPicPr>
        <p:blipFill>
          <a:blip r:embed="rId5">
            <a:alphaModFix/>
          </a:blip>
          <a:stretch>
            <a:fillRect/>
          </a:stretch>
        </p:blipFill>
        <p:spPr>
          <a:xfrm>
            <a:off x="281025" y="2601925"/>
            <a:ext cx="1695425" cy="2260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1"/>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81" name="Google Shape;481;p51"/>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82" name="Google Shape;482;p51"/>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83" name="Google Shape;483;p51"/>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84" name="Google Shape;484;p51"/>
          <p:cNvSpPr txBox="1"/>
          <p:nvPr/>
        </p:nvSpPr>
        <p:spPr>
          <a:xfrm>
            <a:off x="2959625" y="1918238"/>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MEMBERSHIP</a:t>
            </a:r>
            <a:endParaRPr>
              <a:solidFill>
                <a:srgbClr val="260D54"/>
              </a:solidFill>
              <a:latin typeface="Montserrat SemiBold"/>
              <a:ea typeface="Montserrat SemiBold"/>
              <a:cs typeface="Montserrat SemiBold"/>
              <a:sym typeface="Montserrat SemiBold"/>
            </a:endParaRPr>
          </a:p>
        </p:txBody>
      </p:sp>
      <p:sp>
        <p:nvSpPr>
          <p:cNvPr id="485" name="Google Shape;485;p51"/>
          <p:cNvSpPr txBox="1"/>
          <p:nvPr/>
        </p:nvSpPr>
        <p:spPr>
          <a:xfrm>
            <a:off x="2892600" y="2318450"/>
            <a:ext cx="56736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Encourage existing members to propose new members.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Work to attract more youth and female members.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Put a strong emphasis on a STC RailMeets feature of the website to connect owners and crew.</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Create more social events for members.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Welcome Corinthian members with special skills to support STC regattas and activities.</a:t>
            </a:r>
            <a:endParaRPr>
              <a:latin typeface="Montserrat"/>
              <a:ea typeface="Montserrat"/>
              <a:cs typeface="Montserrat"/>
              <a:sym typeface="Montserrat"/>
            </a:endParaRPr>
          </a:p>
        </p:txBody>
      </p:sp>
      <p:pic>
        <p:nvPicPr>
          <p:cNvPr id="486" name="Google Shape;486;p51"/>
          <p:cNvPicPr preferRelativeResize="0"/>
          <p:nvPr/>
        </p:nvPicPr>
        <p:blipFill rotWithShape="1">
          <a:blip r:embed="rId4">
            <a:alphaModFix/>
          </a:blip>
          <a:srcRect b="0" l="7221" r="7213" t="0"/>
          <a:stretch/>
        </p:blipFill>
        <p:spPr>
          <a:xfrm>
            <a:off x="391513" y="349025"/>
            <a:ext cx="2307825" cy="2022924"/>
          </a:xfrm>
          <a:prstGeom prst="rect">
            <a:avLst/>
          </a:prstGeom>
          <a:noFill/>
          <a:ln>
            <a:noFill/>
          </a:ln>
        </p:spPr>
      </p:pic>
      <p:sp>
        <p:nvSpPr>
          <p:cNvPr id="487" name="Google Shape;487;p51"/>
          <p:cNvSpPr txBox="1"/>
          <p:nvPr/>
        </p:nvSpPr>
        <p:spPr>
          <a:xfrm>
            <a:off x="227625" y="2419350"/>
            <a:ext cx="2471700" cy="18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dk2"/>
                </a:solidFill>
              </a:rPr>
              <a:t>Young Members Meet up at Margaritaville Times Square Spring 2023</a:t>
            </a:r>
            <a:endParaRPr sz="900">
              <a:solidFill>
                <a:schemeClr val="dk2"/>
              </a:solidFill>
            </a:endParaRPr>
          </a:p>
        </p:txBody>
      </p:sp>
      <p:pic>
        <p:nvPicPr>
          <p:cNvPr id="488" name="Google Shape;488;p51"/>
          <p:cNvPicPr preferRelativeResize="0"/>
          <p:nvPr/>
        </p:nvPicPr>
        <p:blipFill rotWithShape="1">
          <a:blip r:embed="rId5">
            <a:alphaModFix/>
          </a:blip>
          <a:srcRect b="0" l="7221" r="7213" t="0"/>
          <a:stretch/>
        </p:blipFill>
        <p:spPr>
          <a:xfrm>
            <a:off x="530863" y="2967025"/>
            <a:ext cx="2029124" cy="1778626"/>
          </a:xfrm>
          <a:prstGeom prst="rect">
            <a:avLst/>
          </a:prstGeom>
          <a:noFill/>
          <a:ln>
            <a:noFill/>
          </a:ln>
        </p:spPr>
      </p:pic>
      <p:sp>
        <p:nvSpPr>
          <p:cNvPr id="489" name="Google Shape;489;p51"/>
          <p:cNvSpPr txBox="1"/>
          <p:nvPr/>
        </p:nvSpPr>
        <p:spPr>
          <a:xfrm>
            <a:off x="309575" y="4745650"/>
            <a:ext cx="24717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dk2"/>
                </a:solidFill>
              </a:rPr>
              <a:t>Western Great Lakes Speaker Sessions</a:t>
            </a:r>
            <a:endParaRPr sz="9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cxnSp>
        <p:nvCxnSpPr>
          <p:cNvPr id="82" name="Google Shape;82;p16"/>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83" name="Google Shape;83;p16"/>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84" name="Google Shape;84;p16"/>
          <p:cNvSpPr txBox="1"/>
          <p:nvPr/>
        </p:nvSpPr>
        <p:spPr>
          <a:xfrm>
            <a:off x="0" y="771026"/>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TREASURER’S</a:t>
            </a:r>
            <a:r>
              <a:rPr lang="en" sz="2300">
                <a:solidFill>
                  <a:srgbClr val="260D54"/>
                </a:solidFill>
                <a:latin typeface="Montserrat SemiBold"/>
                <a:ea typeface="Montserrat SemiBold"/>
                <a:cs typeface="Montserrat SemiBold"/>
                <a:sym typeface="Montserrat SemiBold"/>
              </a:rPr>
              <a:t> REPORT</a:t>
            </a:r>
            <a:endParaRPr sz="2300">
              <a:solidFill>
                <a:srgbClr val="260D54"/>
              </a:solidFill>
              <a:latin typeface="Montserrat SemiBold"/>
              <a:ea typeface="Montserrat SemiBold"/>
              <a:cs typeface="Montserrat SemiBold"/>
              <a:sym typeface="Montserrat SemiBold"/>
            </a:endParaRPr>
          </a:p>
        </p:txBody>
      </p:sp>
      <p:sp>
        <p:nvSpPr>
          <p:cNvPr id="85" name="Google Shape;85;p16"/>
          <p:cNvSpPr txBox="1"/>
          <p:nvPr/>
        </p:nvSpPr>
        <p:spPr>
          <a:xfrm>
            <a:off x="616500" y="2421175"/>
            <a:ext cx="180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Bud Heerde</a:t>
            </a:r>
            <a:endParaRPr b="1">
              <a:latin typeface="Montserrat"/>
              <a:ea typeface="Montserrat"/>
              <a:cs typeface="Montserrat"/>
              <a:sym typeface="Montserrat"/>
            </a:endParaRPr>
          </a:p>
        </p:txBody>
      </p:sp>
      <p:pic>
        <p:nvPicPr>
          <p:cNvPr id="86" name="Google Shape;86;p16"/>
          <p:cNvPicPr preferRelativeResize="0"/>
          <p:nvPr/>
        </p:nvPicPr>
        <p:blipFill rotWithShape="1">
          <a:blip r:embed="rId4">
            <a:alphaModFix/>
          </a:blip>
          <a:srcRect b="0" l="-7452" r="64" t="0"/>
          <a:stretch/>
        </p:blipFill>
        <p:spPr>
          <a:xfrm>
            <a:off x="2277900" y="625"/>
            <a:ext cx="8509248" cy="51422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2"/>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495" name="Google Shape;495;p52"/>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496" name="Google Shape;496;p52"/>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497" name="Google Shape;497;p52"/>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498" name="Google Shape;498;p52"/>
          <p:cNvSpPr txBox="1"/>
          <p:nvPr/>
        </p:nvSpPr>
        <p:spPr>
          <a:xfrm>
            <a:off x="2959625" y="1918238"/>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STATIONS</a:t>
            </a:r>
            <a:endParaRPr>
              <a:solidFill>
                <a:srgbClr val="260D54"/>
              </a:solidFill>
              <a:latin typeface="Montserrat SemiBold"/>
              <a:ea typeface="Montserrat SemiBold"/>
              <a:cs typeface="Montserrat SemiBold"/>
              <a:sym typeface="Montserrat SemiBold"/>
            </a:endParaRPr>
          </a:p>
        </p:txBody>
      </p:sp>
      <p:sp>
        <p:nvSpPr>
          <p:cNvPr id="499" name="Google Shape;499;p52"/>
          <p:cNvSpPr txBox="1"/>
          <p:nvPr/>
        </p:nvSpPr>
        <p:spPr>
          <a:xfrm>
            <a:off x="2892600" y="2318450"/>
            <a:ext cx="52512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Create a handbook for stations.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Develop strong Station Captains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Develop a group of ambassadors to promote the Storm Trysail Club.</a:t>
            </a:r>
            <a:endParaRPr>
              <a:latin typeface="Montserrat"/>
              <a:ea typeface="Montserrat"/>
              <a:cs typeface="Montserrat"/>
              <a:sym typeface="Montserrat"/>
            </a:endParaRPr>
          </a:p>
        </p:txBody>
      </p:sp>
      <p:pic>
        <p:nvPicPr>
          <p:cNvPr id="500" name="Google Shape;500;p52"/>
          <p:cNvPicPr preferRelativeResize="0"/>
          <p:nvPr/>
        </p:nvPicPr>
        <p:blipFill rotWithShape="1">
          <a:blip r:embed="rId4">
            <a:alphaModFix/>
          </a:blip>
          <a:srcRect b="0" l="7221" r="7213" t="0"/>
          <a:stretch/>
        </p:blipFill>
        <p:spPr>
          <a:xfrm>
            <a:off x="381988" y="1368200"/>
            <a:ext cx="2307825" cy="2022924"/>
          </a:xfrm>
          <a:prstGeom prst="rect">
            <a:avLst/>
          </a:prstGeom>
          <a:noFill/>
          <a:ln>
            <a:noFill/>
          </a:ln>
        </p:spPr>
      </p:pic>
      <p:sp>
        <p:nvSpPr>
          <p:cNvPr id="501" name="Google Shape;501;p52"/>
          <p:cNvSpPr txBox="1"/>
          <p:nvPr/>
        </p:nvSpPr>
        <p:spPr>
          <a:xfrm>
            <a:off x="218100" y="3438525"/>
            <a:ext cx="2471700" cy="18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dk2"/>
                </a:solidFill>
              </a:rPr>
              <a:t>Long Island Sound Raft Up</a:t>
            </a:r>
            <a:endParaRPr sz="900">
              <a:solidFill>
                <a:schemeClr val="dk2"/>
              </a:solidFill>
            </a:endParaRPr>
          </a:p>
          <a:p>
            <a:pPr indent="0" lvl="0" marL="0" rtl="0" algn="ctr">
              <a:spcBef>
                <a:spcPts val="0"/>
              </a:spcBef>
              <a:spcAft>
                <a:spcPts val="0"/>
              </a:spcAft>
              <a:buNone/>
            </a:pPr>
            <a:r>
              <a:rPr lang="en" sz="900">
                <a:solidFill>
                  <a:schemeClr val="dk2"/>
                </a:solidFill>
              </a:rPr>
              <a:t>Summer 2022</a:t>
            </a:r>
            <a:endParaRPr sz="9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3"/>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507" name="Google Shape;507;p53"/>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508" name="Google Shape;508;p53"/>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509" name="Google Shape;509;p53"/>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510" name="Google Shape;510;p53"/>
          <p:cNvSpPr txBox="1"/>
          <p:nvPr/>
        </p:nvSpPr>
        <p:spPr>
          <a:xfrm>
            <a:off x="3712100" y="1908713"/>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COMMUNICATIONS</a:t>
            </a:r>
            <a:endParaRPr>
              <a:solidFill>
                <a:srgbClr val="260D54"/>
              </a:solidFill>
              <a:latin typeface="Montserrat SemiBold"/>
              <a:ea typeface="Montserrat SemiBold"/>
              <a:cs typeface="Montserrat SemiBold"/>
              <a:sym typeface="Montserrat SemiBold"/>
            </a:endParaRPr>
          </a:p>
        </p:txBody>
      </p:sp>
      <p:sp>
        <p:nvSpPr>
          <p:cNvPr id="511" name="Google Shape;511;p53"/>
          <p:cNvSpPr txBox="1"/>
          <p:nvPr/>
        </p:nvSpPr>
        <p:spPr>
          <a:xfrm>
            <a:off x="3645075" y="2308925"/>
            <a:ext cx="52512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LRP Committee notes the improved communications over the past five years.</a:t>
            </a:r>
            <a:endParaRPr>
              <a:latin typeface="Montserrat"/>
              <a:ea typeface="Montserrat"/>
              <a:cs typeface="Montserrat"/>
              <a:sym typeface="Montserrat"/>
            </a:endParaRPr>
          </a:p>
        </p:txBody>
      </p:sp>
      <p:pic>
        <p:nvPicPr>
          <p:cNvPr id="512" name="Google Shape;512;p53"/>
          <p:cNvPicPr preferRelativeResize="0"/>
          <p:nvPr/>
        </p:nvPicPr>
        <p:blipFill>
          <a:blip r:embed="rId4">
            <a:alphaModFix/>
          </a:blip>
          <a:stretch>
            <a:fillRect/>
          </a:stretch>
        </p:blipFill>
        <p:spPr>
          <a:xfrm>
            <a:off x="104775" y="137800"/>
            <a:ext cx="1735776" cy="1991048"/>
          </a:xfrm>
          <a:prstGeom prst="rect">
            <a:avLst/>
          </a:prstGeom>
          <a:noFill/>
          <a:ln>
            <a:noFill/>
          </a:ln>
          <a:effectLst>
            <a:outerShdw blurRad="57150" rotWithShape="0" algn="bl" dir="5400000" dist="19050">
              <a:srgbClr val="000000">
                <a:alpha val="50000"/>
              </a:srgbClr>
            </a:outerShdw>
          </a:effectLst>
        </p:spPr>
      </p:pic>
      <p:pic>
        <p:nvPicPr>
          <p:cNvPr id="513" name="Google Shape;513;p53"/>
          <p:cNvPicPr preferRelativeResize="0"/>
          <p:nvPr/>
        </p:nvPicPr>
        <p:blipFill>
          <a:blip r:embed="rId5">
            <a:alphaModFix/>
          </a:blip>
          <a:stretch>
            <a:fillRect/>
          </a:stretch>
        </p:blipFill>
        <p:spPr>
          <a:xfrm>
            <a:off x="276527" y="1405275"/>
            <a:ext cx="3163602" cy="1904649"/>
          </a:xfrm>
          <a:prstGeom prst="rect">
            <a:avLst/>
          </a:prstGeom>
          <a:noFill/>
          <a:ln>
            <a:noFill/>
          </a:ln>
          <a:effectLst>
            <a:outerShdw blurRad="57150" rotWithShape="0" algn="bl" dir="5400000" dist="19050">
              <a:srgbClr val="000000">
                <a:alpha val="50000"/>
              </a:srgbClr>
            </a:outerShdw>
          </a:effectLst>
        </p:spPr>
      </p:pic>
      <p:pic>
        <p:nvPicPr>
          <p:cNvPr id="514" name="Google Shape;514;p53"/>
          <p:cNvPicPr preferRelativeResize="0"/>
          <p:nvPr/>
        </p:nvPicPr>
        <p:blipFill rotWithShape="1">
          <a:blip r:embed="rId6">
            <a:alphaModFix/>
          </a:blip>
          <a:srcRect b="0" l="4196" r="0" t="0"/>
          <a:stretch/>
        </p:blipFill>
        <p:spPr>
          <a:xfrm>
            <a:off x="757250" y="2924525"/>
            <a:ext cx="1107974" cy="19046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4"/>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520" name="Google Shape;520;p54"/>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521" name="Google Shape;521;p54"/>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522" name="Google Shape;522;p54"/>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523" name="Google Shape;523;p54"/>
          <p:cNvSpPr txBox="1"/>
          <p:nvPr/>
        </p:nvSpPr>
        <p:spPr>
          <a:xfrm>
            <a:off x="3712100" y="1908713"/>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FINANCE</a:t>
            </a:r>
            <a:endParaRPr>
              <a:solidFill>
                <a:srgbClr val="260D54"/>
              </a:solidFill>
              <a:latin typeface="Montserrat SemiBold"/>
              <a:ea typeface="Montserrat SemiBold"/>
              <a:cs typeface="Montserrat SemiBold"/>
              <a:sym typeface="Montserrat SemiBold"/>
            </a:endParaRPr>
          </a:p>
        </p:txBody>
      </p:sp>
      <p:sp>
        <p:nvSpPr>
          <p:cNvPr id="524" name="Google Shape;524;p54"/>
          <p:cNvSpPr txBox="1"/>
          <p:nvPr/>
        </p:nvSpPr>
        <p:spPr>
          <a:xfrm>
            <a:off x="3645075" y="2308925"/>
            <a:ext cx="52512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STC has made great progress with financial operations.</a:t>
            </a:r>
            <a:endParaRPr>
              <a:latin typeface="Montserrat"/>
              <a:ea typeface="Montserrat"/>
              <a:cs typeface="Montserrat"/>
              <a:sym typeface="Montserrat"/>
            </a:endParaRPr>
          </a:p>
        </p:txBody>
      </p:sp>
      <p:pic>
        <p:nvPicPr>
          <p:cNvPr id="525" name="Google Shape;525;p54"/>
          <p:cNvPicPr preferRelativeResize="0"/>
          <p:nvPr/>
        </p:nvPicPr>
        <p:blipFill>
          <a:blip r:embed="rId4">
            <a:alphaModFix/>
          </a:blip>
          <a:stretch>
            <a:fillRect/>
          </a:stretch>
        </p:blipFill>
        <p:spPr>
          <a:xfrm>
            <a:off x="290500" y="523713"/>
            <a:ext cx="2720051" cy="4096077"/>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5"/>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531" name="Google Shape;531;p55"/>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532" name="Google Shape;532;p55"/>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533" name="Google Shape;533;p55"/>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534" name="Google Shape;534;p55"/>
          <p:cNvSpPr txBox="1"/>
          <p:nvPr/>
        </p:nvSpPr>
        <p:spPr>
          <a:xfrm>
            <a:off x="3712100" y="1908713"/>
            <a:ext cx="3005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AMATEUR &amp; PROFESSIONAL SAILING POLICY</a:t>
            </a:r>
            <a:endParaRPr>
              <a:solidFill>
                <a:srgbClr val="260D54"/>
              </a:solidFill>
              <a:latin typeface="Montserrat SemiBold"/>
              <a:ea typeface="Montserrat SemiBold"/>
              <a:cs typeface="Montserrat SemiBold"/>
              <a:sym typeface="Montserrat SemiBold"/>
            </a:endParaRPr>
          </a:p>
        </p:txBody>
      </p:sp>
      <p:sp>
        <p:nvSpPr>
          <p:cNvPr id="535" name="Google Shape;535;p55"/>
          <p:cNvSpPr txBox="1"/>
          <p:nvPr/>
        </p:nvSpPr>
        <p:spPr>
          <a:xfrm>
            <a:off x="3635550" y="2494675"/>
            <a:ext cx="5251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LRP Committee recommends that the Nomination Committee propose a professional sailor for the Board of Governors.</a:t>
            </a:r>
            <a:endParaRPr>
              <a:latin typeface="Montserrat"/>
              <a:ea typeface="Montserrat"/>
              <a:cs typeface="Montserrat"/>
              <a:sym typeface="Montserrat"/>
            </a:endParaRPr>
          </a:p>
        </p:txBody>
      </p:sp>
      <p:pic>
        <p:nvPicPr>
          <p:cNvPr id="536" name="Google Shape;536;p55"/>
          <p:cNvPicPr preferRelativeResize="0"/>
          <p:nvPr/>
        </p:nvPicPr>
        <p:blipFill rotWithShape="1">
          <a:blip r:embed="rId4">
            <a:alphaModFix/>
          </a:blip>
          <a:srcRect b="3947" l="34188" r="0" t="0"/>
          <a:stretch/>
        </p:blipFill>
        <p:spPr>
          <a:xfrm>
            <a:off x="161925" y="1138100"/>
            <a:ext cx="3443299" cy="32243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56"/>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542" name="Google Shape;542;p56"/>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543" name="Google Shape;543;p56"/>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544" name="Google Shape;544;p56"/>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545" name="Google Shape;545;p56"/>
          <p:cNvSpPr txBox="1"/>
          <p:nvPr/>
        </p:nvSpPr>
        <p:spPr>
          <a:xfrm>
            <a:off x="3712100" y="1908713"/>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SAFETY-AT-SEA</a:t>
            </a:r>
            <a:endParaRPr>
              <a:solidFill>
                <a:srgbClr val="260D54"/>
              </a:solidFill>
              <a:latin typeface="Montserrat SemiBold"/>
              <a:ea typeface="Montserrat SemiBold"/>
              <a:cs typeface="Montserrat SemiBold"/>
              <a:sym typeface="Montserrat SemiBold"/>
            </a:endParaRPr>
          </a:p>
        </p:txBody>
      </p:sp>
      <p:sp>
        <p:nvSpPr>
          <p:cNvPr id="546" name="Google Shape;546;p56"/>
          <p:cNvSpPr txBox="1"/>
          <p:nvPr/>
        </p:nvSpPr>
        <p:spPr>
          <a:xfrm>
            <a:off x="3635550" y="2494675"/>
            <a:ext cx="52512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Expand, enhance, and empower a revitalized Seamanship Committee.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Continue injecting Leadership into all seminars and forums.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Continue to offer on-the-water boat training and encourage sailors to practice on their own boats.</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547" name="Google Shape;547;p56"/>
          <p:cNvPicPr preferRelativeResize="0"/>
          <p:nvPr/>
        </p:nvPicPr>
        <p:blipFill rotWithShape="1">
          <a:blip r:embed="rId4">
            <a:alphaModFix/>
          </a:blip>
          <a:srcRect b="0" l="9955" r="9955" t="0"/>
          <a:stretch/>
        </p:blipFill>
        <p:spPr>
          <a:xfrm>
            <a:off x="242875" y="1138100"/>
            <a:ext cx="3443298" cy="32243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57"/>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553" name="Google Shape;553;p57"/>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554" name="Google Shape;554;p57"/>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555" name="Google Shape;555;p57"/>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556" name="Google Shape;556;p57"/>
          <p:cNvSpPr txBox="1"/>
          <p:nvPr/>
        </p:nvSpPr>
        <p:spPr>
          <a:xfrm>
            <a:off x="3712100" y="1908713"/>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RACE MANAGEMENT</a:t>
            </a:r>
            <a:endParaRPr>
              <a:solidFill>
                <a:srgbClr val="260D54"/>
              </a:solidFill>
              <a:latin typeface="Montserrat SemiBold"/>
              <a:ea typeface="Montserrat SemiBold"/>
              <a:cs typeface="Montserrat SemiBold"/>
              <a:sym typeface="Montserrat SemiBold"/>
            </a:endParaRPr>
          </a:p>
        </p:txBody>
      </p:sp>
      <p:sp>
        <p:nvSpPr>
          <p:cNvPr id="557" name="Google Shape;557;p57"/>
          <p:cNvSpPr txBox="1"/>
          <p:nvPr/>
        </p:nvSpPr>
        <p:spPr>
          <a:xfrm>
            <a:off x="3635550" y="2494675"/>
            <a:ext cx="52512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Encourage the use of a deputy race officer to build a bench for future race officers.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Encourage members to become certified race officials.</a:t>
            </a:r>
            <a:endParaRPr>
              <a:latin typeface="Montserrat"/>
              <a:ea typeface="Montserrat"/>
              <a:cs typeface="Montserrat"/>
              <a:sym typeface="Montserrat"/>
            </a:endParaRPr>
          </a:p>
        </p:txBody>
      </p:sp>
      <p:pic>
        <p:nvPicPr>
          <p:cNvPr id="558" name="Google Shape;558;p57"/>
          <p:cNvPicPr preferRelativeResize="0"/>
          <p:nvPr/>
        </p:nvPicPr>
        <p:blipFill rotWithShape="1">
          <a:blip r:embed="rId4">
            <a:alphaModFix/>
          </a:blip>
          <a:srcRect b="0" l="14545" r="14537" t="0"/>
          <a:stretch/>
        </p:blipFill>
        <p:spPr>
          <a:xfrm>
            <a:off x="242875" y="1138100"/>
            <a:ext cx="3443299" cy="322437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8"/>
          <p:cNvSpPr txBox="1"/>
          <p:nvPr/>
        </p:nvSpPr>
        <p:spPr>
          <a:xfrm>
            <a:off x="2296800" y="349025"/>
            <a:ext cx="5693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60D54"/>
              </a:solidFill>
              <a:latin typeface="Montserrat SemiBold"/>
              <a:ea typeface="Montserrat SemiBold"/>
              <a:cs typeface="Montserrat SemiBold"/>
              <a:sym typeface="Montserrat SemiBold"/>
            </a:endParaRPr>
          </a:p>
        </p:txBody>
      </p:sp>
      <p:cxnSp>
        <p:nvCxnSpPr>
          <p:cNvPr id="564" name="Google Shape;564;p58"/>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565" name="Google Shape;565;p58"/>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566" name="Google Shape;566;p58"/>
          <p:cNvSpPr txBox="1"/>
          <p:nvPr/>
        </p:nvSpPr>
        <p:spPr>
          <a:xfrm>
            <a:off x="5265925" y="477800"/>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Long Range </a:t>
            </a:r>
            <a:br>
              <a:rPr lang="en" sz="1600">
                <a:solidFill>
                  <a:srgbClr val="260D54"/>
                </a:solidFill>
                <a:latin typeface="Montserrat SemiBold"/>
                <a:ea typeface="Montserrat SemiBold"/>
                <a:cs typeface="Montserrat SemiBold"/>
                <a:sym typeface="Montserrat SemiBold"/>
              </a:rPr>
            </a:br>
            <a:r>
              <a:rPr lang="en" sz="1600">
                <a:solidFill>
                  <a:srgbClr val="260D54"/>
                </a:solidFill>
                <a:latin typeface="Montserrat SemiBold"/>
                <a:ea typeface="Montserrat SemiBold"/>
                <a:cs typeface="Montserrat SemiBold"/>
                <a:sym typeface="Montserrat SemiBold"/>
              </a:rPr>
              <a:t>Committee Report</a:t>
            </a:r>
            <a:endParaRPr sz="1600">
              <a:solidFill>
                <a:srgbClr val="260D54"/>
              </a:solidFill>
              <a:latin typeface="Montserrat SemiBold"/>
              <a:ea typeface="Montserrat SemiBold"/>
              <a:cs typeface="Montserrat SemiBold"/>
              <a:sym typeface="Montserrat SemiBold"/>
            </a:endParaRPr>
          </a:p>
        </p:txBody>
      </p:sp>
      <p:sp>
        <p:nvSpPr>
          <p:cNvPr id="567" name="Google Shape;567;p58"/>
          <p:cNvSpPr txBox="1"/>
          <p:nvPr/>
        </p:nvSpPr>
        <p:spPr>
          <a:xfrm>
            <a:off x="3712100" y="1908713"/>
            <a:ext cx="300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260D54"/>
                </a:solidFill>
                <a:latin typeface="Montserrat SemiBold"/>
                <a:ea typeface="Montserrat SemiBold"/>
                <a:cs typeface="Montserrat SemiBold"/>
                <a:sym typeface="Montserrat SemiBold"/>
              </a:rPr>
              <a:t>HANDICAP RATING RULES</a:t>
            </a:r>
            <a:endParaRPr>
              <a:solidFill>
                <a:srgbClr val="260D54"/>
              </a:solidFill>
              <a:latin typeface="Montserrat SemiBold"/>
              <a:ea typeface="Montserrat SemiBold"/>
              <a:cs typeface="Montserrat SemiBold"/>
              <a:sym typeface="Montserrat SemiBold"/>
            </a:endParaRPr>
          </a:p>
        </p:txBody>
      </p:sp>
      <p:sp>
        <p:nvSpPr>
          <p:cNvPr id="568" name="Google Shape;568;p58"/>
          <p:cNvSpPr txBox="1"/>
          <p:nvPr/>
        </p:nvSpPr>
        <p:spPr>
          <a:xfrm>
            <a:off x="3635550" y="2494675"/>
            <a:ext cx="5251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Stay open-minded on the use of handicap rating rules.</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569" name="Google Shape;569;p58"/>
          <p:cNvPicPr preferRelativeResize="0"/>
          <p:nvPr/>
        </p:nvPicPr>
        <p:blipFill rotWithShape="1">
          <a:blip r:embed="rId4">
            <a:alphaModFix/>
          </a:blip>
          <a:srcRect b="4289" l="23740" r="9517" t="-4290"/>
          <a:stretch/>
        </p:blipFill>
        <p:spPr>
          <a:xfrm>
            <a:off x="247650" y="1004750"/>
            <a:ext cx="3443299" cy="322437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cxnSp>
        <p:nvCxnSpPr>
          <p:cNvPr id="574" name="Google Shape;574;p59"/>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575" name="Google Shape;575;p59"/>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576" name="Google Shape;576;p59"/>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NOMINATING COMMITTEE’S REPORT</a:t>
            </a:r>
            <a:endParaRPr sz="2300">
              <a:solidFill>
                <a:srgbClr val="260D54"/>
              </a:solidFill>
              <a:latin typeface="Montserrat SemiBold"/>
              <a:ea typeface="Montserrat SemiBold"/>
              <a:cs typeface="Montserrat SemiBold"/>
              <a:sym typeface="Montserrat SemiBold"/>
            </a:endParaRPr>
          </a:p>
        </p:txBody>
      </p:sp>
      <p:sp>
        <p:nvSpPr>
          <p:cNvPr id="577" name="Google Shape;577;p59"/>
          <p:cNvSpPr txBox="1"/>
          <p:nvPr/>
        </p:nvSpPr>
        <p:spPr>
          <a:xfrm>
            <a:off x="650250" y="2421175"/>
            <a:ext cx="17637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AJ Evans</a:t>
            </a:r>
            <a:endParaRPr b="1">
              <a:latin typeface="Montserrat"/>
              <a:ea typeface="Montserrat"/>
              <a:cs typeface="Montserrat"/>
              <a:sym typeface="Montserrat"/>
            </a:endParaRPr>
          </a:p>
        </p:txBody>
      </p:sp>
      <p:pic>
        <p:nvPicPr>
          <p:cNvPr id="578" name="Google Shape;578;p59"/>
          <p:cNvPicPr preferRelativeResize="0"/>
          <p:nvPr/>
        </p:nvPicPr>
        <p:blipFill rotWithShape="1">
          <a:blip r:embed="rId4">
            <a:alphaModFix/>
          </a:blip>
          <a:srcRect b="0" l="15030" r="15030" t="0"/>
          <a:stretch/>
        </p:blipFill>
        <p:spPr>
          <a:xfrm>
            <a:off x="3010050" y="76200"/>
            <a:ext cx="6133949"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60"/>
          <p:cNvPicPr preferRelativeResize="0"/>
          <p:nvPr/>
        </p:nvPicPr>
        <p:blipFill>
          <a:blip r:embed="rId3">
            <a:alphaModFix/>
          </a:blip>
          <a:stretch>
            <a:fillRect/>
          </a:stretch>
        </p:blipFill>
        <p:spPr>
          <a:xfrm>
            <a:off x="0" y="0"/>
            <a:ext cx="1685925" cy="1685925"/>
          </a:xfrm>
          <a:prstGeom prst="rect">
            <a:avLst/>
          </a:prstGeom>
          <a:noFill/>
          <a:ln>
            <a:noFill/>
          </a:ln>
        </p:spPr>
      </p:pic>
      <p:sp>
        <p:nvSpPr>
          <p:cNvPr id="584" name="Google Shape;584;p60"/>
          <p:cNvSpPr txBox="1"/>
          <p:nvPr/>
        </p:nvSpPr>
        <p:spPr>
          <a:xfrm>
            <a:off x="1053200" y="1320607"/>
            <a:ext cx="7624200" cy="96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1500">
                <a:latin typeface="Helvetica Neue"/>
                <a:ea typeface="Helvetica Neue"/>
                <a:cs typeface="Helvetica Neue"/>
                <a:sym typeface="Helvetica Neue"/>
              </a:rPr>
              <a:t>2</a:t>
            </a:r>
            <a:r>
              <a:rPr b="1" lang="en" sz="1500">
                <a:solidFill>
                  <a:srgbClr val="000000"/>
                </a:solidFill>
                <a:latin typeface="Helvetica Neue"/>
                <a:ea typeface="Helvetica Neue"/>
                <a:cs typeface="Helvetica Neue"/>
                <a:sym typeface="Helvetica Neue"/>
              </a:rPr>
              <a:t>.  Do you approve the motion for the Secretary/proxy to cast one ballot for the slate of Officers, Governors and Fleet Captain proposed by the Nominating Committee?</a:t>
            </a:r>
            <a:endParaRPr b="1" sz="1500">
              <a:solidFill>
                <a:srgbClr val="000000"/>
              </a:solidFill>
              <a:latin typeface="Helvetica Neue"/>
              <a:ea typeface="Helvetica Neue"/>
              <a:cs typeface="Helvetica Neue"/>
              <a:sym typeface="Helvetica Neue"/>
            </a:endParaRPr>
          </a:p>
          <a:p>
            <a:pPr indent="0" lvl="0" marL="457200" rtl="0" algn="l">
              <a:spcBef>
                <a:spcPts val="0"/>
              </a:spcBef>
              <a:spcAft>
                <a:spcPts val="0"/>
              </a:spcAft>
              <a:buNone/>
            </a:pPr>
            <a:r>
              <a:t/>
            </a:r>
            <a:endParaRPr b="1" sz="1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rPr b="1" lang="en" sz="1000">
                <a:solidFill>
                  <a:srgbClr val="000000"/>
                </a:solidFill>
                <a:latin typeface="Helvetica Neue"/>
                <a:ea typeface="Helvetica Neue"/>
                <a:cs typeface="Helvetica Neue"/>
                <a:sym typeface="Helvetica Neue"/>
              </a:rPr>
              <a:t>                   </a:t>
            </a:r>
            <a:endParaRPr b="1" sz="1000">
              <a:solidFill>
                <a:srgbClr val="000000"/>
              </a:solidFill>
              <a:latin typeface="Helvetica Neue"/>
              <a:ea typeface="Helvetica Neue"/>
              <a:cs typeface="Helvetica Neue"/>
              <a:sym typeface="Helvetica Neue"/>
            </a:endParaRPr>
          </a:p>
          <a:p>
            <a:pPr indent="0" lvl="0" marL="457200" rtl="0" algn="l">
              <a:spcBef>
                <a:spcPts val="600"/>
              </a:spcBef>
              <a:spcAft>
                <a:spcPts val="0"/>
              </a:spcAft>
              <a:buNone/>
            </a:pPr>
            <a:r>
              <a:t/>
            </a:r>
            <a:endParaRPr b="1" i="1" sz="1500">
              <a:solidFill>
                <a:srgbClr val="000000"/>
              </a:solidFill>
              <a:latin typeface="Helvetica Neue"/>
              <a:ea typeface="Helvetica Neue"/>
              <a:cs typeface="Helvetica Neue"/>
              <a:sym typeface="Helvetica Neue"/>
            </a:endParaRPr>
          </a:p>
          <a:p>
            <a:pPr indent="0" lvl="0" marL="457200" rtl="0" algn="l">
              <a:spcBef>
                <a:spcPts val="600"/>
              </a:spcBef>
              <a:spcAft>
                <a:spcPts val="600"/>
              </a:spcAft>
              <a:buNone/>
            </a:pPr>
            <a:r>
              <a:t/>
            </a:r>
            <a:endParaRPr b="1" i="1" sz="1500">
              <a:solidFill>
                <a:srgbClr val="000000"/>
              </a:solidFill>
              <a:latin typeface="Helvetica Neue"/>
              <a:ea typeface="Helvetica Neue"/>
              <a:cs typeface="Helvetica Neue"/>
              <a:sym typeface="Helvetica Neue"/>
            </a:endParaRPr>
          </a:p>
        </p:txBody>
      </p:sp>
      <p:sp>
        <p:nvSpPr>
          <p:cNvPr id="585" name="Google Shape;585;p60"/>
          <p:cNvSpPr txBox="1"/>
          <p:nvPr/>
        </p:nvSpPr>
        <p:spPr>
          <a:xfrm>
            <a:off x="3952225" y="3435550"/>
            <a:ext cx="24240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u="sng">
                <a:solidFill>
                  <a:srgbClr val="000000"/>
                </a:solidFill>
                <a:latin typeface="Helvetica Neue"/>
                <a:ea typeface="Helvetica Neue"/>
                <a:cs typeface="Helvetica Neue"/>
                <a:sym typeface="Helvetica Neue"/>
              </a:rPr>
              <a:t>Governors 202</a:t>
            </a:r>
            <a:r>
              <a:rPr lang="en" sz="1500" u="sng">
                <a:latin typeface="Helvetica Neue"/>
                <a:ea typeface="Helvetica Neue"/>
                <a:cs typeface="Helvetica Neue"/>
                <a:sym typeface="Helvetica Neue"/>
              </a:rPr>
              <a:t>4-2025</a:t>
            </a:r>
            <a:endParaRPr sz="1500" u="sng">
              <a:solidFill>
                <a:srgbClr val="000000"/>
              </a:solidFill>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Larry Fox</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Sheila McCurdy</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Ann Meyer</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David Schaefer</a:t>
            </a:r>
            <a:endParaRPr sz="1500">
              <a:latin typeface="Helvetica Neue"/>
              <a:ea typeface="Helvetica Neue"/>
              <a:cs typeface="Helvetica Neue"/>
              <a:sym typeface="Helvetica Neue"/>
            </a:endParaRPr>
          </a:p>
          <a:p>
            <a:pPr indent="0" lvl="0" marL="0" rtl="0" algn="ctr">
              <a:spcBef>
                <a:spcPts val="0"/>
              </a:spcBef>
              <a:spcAft>
                <a:spcPts val="0"/>
              </a:spcAft>
              <a:buNone/>
            </a:pPr>
            <a:r>
              <a:rPr lang="en" sz="1500">
                <a:latin typeface="Helvetica Neue"/>
                <a:ea typeface="Helvetica Neue"/>
                <a:cs typeface="Helvetica Neue"/>
                <a:sym typeface="Helvetica Neue"/>
              </a:rPr>
              <a:t>Clarke Smith</a:t>
            </a:r>
            <a:endParaRPr sz="1500">
              <a:latin typeface="Helvetica Neue"/>
              <a:ea typeface="Helvetica Neue"/>
              <a:cs typeface="Helvetica Neue"/>
              <a:sym typeface="Helvetica Neue"/>
            </a:endParaRPr>
          </a:p>
        </p:txBody>
      </p:sp>
      <p:sp>
        <p:nvSpPr>
          <p:cNvPr id="586" name="Google Shape;586;p60"/>
          <p:cNvSpPr txBox="1"/>
          <p:nvPr/>
        </p:nvSpPr>
        <p:spPr>
          <a:xfrm>
            <a:off x="3341725" y="1949100"/>
            <a:ext cx="3645000" cy="14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u="sng">
                <a:solidFill>
                  <a:srgbClr val="000000"/>
                </a:solidFill>
                <a:latin typeface="Helvetica Neue"/>
                <a:ea typeface="Helvetica Neue"/>
                <a:cs typeface="Helvetica Neue"/>
                <a:sym typeface="Helvetica Neue"/>
              </a:rPr>
              <a:t>Officers 202</a:t>
            </a:r>
            <a:r>
              <a:rPr lang="en" sz="1500" u="sng">
                <a:latin typeface="Helvetica Neue"/>
                <a:ea typeface="Helvetica Neue"/>
                <a:cs typeface="Helvetica Neue"/>
                <a:sym typeface="Helvetica Neue"/>
              </a:rPr>
              <a:t>4</a:t>
            </a:r>
            <a:endParaRPr sz="1500" u="sng">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rPr lang="en" sz="1500">
                <a:solidFill>
                  <a:srgbClr val="000000"/>
                </a:solidFill>
                <a:latin typeface="Helvetica Neue"/>
                <a:ea typeface="Helvetica Neue"/>
                <a:cs typeface="Helvetica Neue"/>
                <a:sym typeface="Helvetica Neue"/>
              </a:rPr>
              <a:t>Commodore, Ray Redniss</a:t>
            </a:r>
            <a:endParaRPr sz="1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rPr lang="en" sz="1500">
                <a:latin typeface="Helvetica Neue"/>
                <a:ea typeface="Helvetica Neue"/>
                <a:cs typeface="Helvetica Neue"/>
                <a:sym typeface="Helvetica Neue"/>
              </a:rPr>
              <a:t>Vice</a:t>
            </a:r>
            <a:r>
              <a:rPr lang="en" sz="1500">
                <a:solidFill>
                  <a:srgbClr val="000000"/>
                </a:solidFill>
                <a:latin typeface="Helvetica Neue"/>
                <a:ea typeface="Helvetica Neue"/>
                <a:cs typeface="Helvetica Neue"/>
                <a:sym typeface="Helvetica Neue"/>
              </a:rPr>
              <a:t> Commodore,  Andrew Weiss</a:t>
            </a:r>
            <a:endParaRPr sz="1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rPr lang="en" sz="1500">
                <a:latin typeface="Helvetica Neue"/>
                <a:ea typeface="Helvetica Neue"/>
                <a:cs typeface="Helvetica Neue"/>
                <a:sym typeface="Helvetica Neue"/>
              </a:rPr>
              <a:t>Rear Commodore, Ty Anderson</a:t>
            </a:r>
            <a:endParaRPr sz="1500">
              <a:latin typeface="Helvetica Neue"/>
              <a:ea typeface="Helvetica Neue"/>
              <a:cs typeface="Helvetica Neue"/>
              <a:sym typeface="Helvetica Neue"/>
            </a:endParaRPr>
          </a:p>
          <a:p>
            <a:pPr indent="0" lvl="0" marL="0" rtl="0" algn="ctr">
              <a:spcBef>
                <a:spcPts val="0"/>
              </a:spcBef>
              <a:spcAft>
                <a:spcPts val="0"/>
              </a:spcAft>
              <a:buNone/>
            </a:pPr>
            <a:r>
              <a:rPr lang="en" sz="1500">
                <a:solidFill>
                  <a:srgbClr val="000000"/>
                </a:solidFill>
                <a:latin typeface="Helvetica Neue"/>
                <a:ea typeface="Helvetica Neue"/>
                <a:cs typeface="Helvetica Neue"/>
                <a:sym typeface="Helvetica Neue"/>
              </a:rPr>
              <a:t>Secretary, John D. Browning</a:t>
            </a:r>
            <a:endParaRPr sz="1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rPr lang="en" sz="1500">
                <a:solidFill>
                  <a:srgbClr val="000000"/>
                </a:solidFill>
                <a:latin typeface="Helvetica Neue"/>
                <a:ea typeface="Helvetica Neue"/>
                <a:cs typeface="Helvetica Neue"/>
                <a:sym typeface="Helvetica Neue"/>
              </a:rPr>
              <a:t>Treasurer, Frederick Heerde</a:t>
            </a:r>
            <a:endParaRPr sz="1500">
              <a:solidFill>
                <a:srgbClr val="000000"/>
              </a:solidFill>
              <a:latin typeface="Helvetica Neue"/>
              <a:ea typeface="Helvetica Neue"/>
              <a:cs typeface="Helvetica Neue"/>
              <a:sym typeface="Helvetica Neue"/>
            </a:endParaRPr>
          </a:p>
        </p:txBody>
      </p:sp>
      <p:sp>
        <p:nvSpPr>
          <p:cNvPr id="587" name="Google Shape;587;p60"/>
          <p:cNvSpPr txBox="1"/>
          <p:nvPr/>
        </p:nvSpPr>
        <p:spPr>
          <a:xfrm>
            <a:off x="952225" y="3479350"/>
            <a:ext cx="3000000" cy="15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u="sng">
                <a:solidFill>
                  <a:srgbClr val="000000"/>
                </a:solidFill>
                <a:latin typeface="Helvetica Neue"/>
                <a:ea typeface="Helvetica Neue"/>
                <a:cs typeface="Helvetica Neue"/>
                <a:sym typeface="Helvetica Neue"/>
              </a:rPr>
              <a:t>Governors 202</a:t>
            </a:r>
            <a:r>
              <a:rPr lang="en" sz="1500" u="sng">
                <a:latin typeface="Helvetica Neue"/>
                <a:ea typeface="Helvetica Neue"/>
                <a:cs typeface="Helvetica Neue"/>
                <a:sym typeface="Helvetica Neue"/>
              </a:rPr>
              <a:t>4</a:t>
            </a:r>
            <a:r>
              <a:rPr lang="en" sz="1500">
                <a:latin typeface="Helvetica Neue"/>
                <a:ea typeface="Helvetica Neue"/>
                <a:cs typeface="Helvetica Neue"/>
                <a:sym typeface="Helvetica Neue"/>
              </a:rPr>
              <a:t>                                                            Tom Bowler</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John Edgecomb</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Matt Gallagher</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 Christopher Lewis</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 sz="1500">
                <a:latin typeface="Helvetica Neue"/>
                <a:ea typeface="Helvetica Neue"/>
                <a:cs typeface="Helvetica Neue"/>
                <a:sym typeface="Helvetica Neue"/>
              </a:rPr>
              <a:t> Andree Isbrandtsen Pruett</a:t>
            </a:r>
            <a:endParaRPr sz="1500">
              <a:latin typeface="Helvetica Neue"/>
              <a:ea typeface="Helvetica Neue"/>
              <a:cs typeface="Helvetica Neue"/>
              <a:sym typeface="Helvetica Neue"/>
            </a:endParaRPr>
          </a:p>
          <a:p>
            <a:pPr indent="0" lvl="0" marL="0" rtl="0" algn="ctr">
              <a:spcBef>
                <a:spcPts val="0"/>
              </a:spcBef>
              <a:spcAft>
                <a:spcPts val="0"/>
              </a:spcAft>
              <a:buNone/>
            </a:pPr>
            <a:r>
              <a:t/>
            </a:r>
            <a:endParaRPr sz="1500">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t/>
            </a:r>
            <a:endParaRPr sz="1500">
              <a:latin typeface="Helvetica Neue"/>
              <a:ea typeface="Helvetica Neue"/>
              <a:cs typeface="Helvetica Neue"/>
              <a:sym typeface="Helvetica Neue"/>
            </a:endParaRPr>
          </a:p>
          <a:p>
            <a:pPr indent="0" lvl="0" marL="0" rtl="0" algn="ctr">
              <a:spcBef>
                <a:spcPts val="0"/>
              </a:spcBef>
              <a:spcAft>
                <a:spcPts val="0"/>
              </a:spcAft>
              <a:buNone/>
            </a:pPr>
            <a:r>
              <a:t/>
            </a:r>
            <a:endParaRPr sz="1500">
              <a:latin typeface="Helvetica Neue"/>
              <a:ea typeface="Helvetica Neue"/>
              <a:cs typeface="Helvetica Neue"/>
              <a:sym typeface="Helvetica Neue"/>
            </a:endParaRPr>
          </a:p>
        </p:txBody>
      </p:sp>
      <p:sp>
        <p:nvSpPr>
          <p:cNvPr id="588" name="Google Shape;588;p60"/>
          <p:cNvSpPr txBox="1"/>
          <p:nvPr/>
        </p:nvSpPr>
        <p:spPr>
          <a:xfrm>
            <a:off x="6166450" y="3435550"/>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u="sng">
                <a:solidFill>
                  <a:srgbClr val="000000"/>
                </a:solidFill>
                <a:latin typeface="Helvetica Neue"/>
                <a:ea typeface="Helvetica Neue"/>
                <a:cs typeface="Helvetica Neue"/>
                <a:sym typeface="Helvetica Neue"/>
              </a:rPr>
              <a:t>Fleet Captain </a:t>
            </a:r>
            <a:r>
              <a:rPr lang="en" sz="1500" u="sng">
                <a:latin typeface="Helvetica Neue"/>
                <a:ea typeface="Helvetica Neue"/>
                <a:cs typeface="Helvetica Neue"/>
                <a:sym typeface="Helvetica Neue"/>
              </a:rPr>
              <a:t>2024</a:t>
            </a:r>
            <a:endParaRPr sz="1500" u="sng">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rPr lang="en" sz="1500">
                <a:solidFill>
                  <a:srgbClr val="000000"/>
                </a:solidFill>
                <a:latin typeface="Helvetica Neue"/>
                <a:ea typeface="Helvetica Neue"/>
                <a:cs typeface="Helvetica Neue"/>
                <a:sym typeface="Helvetica Neue"/>
              </a:rPr>
              <a:t>Rick Royce</a:t>
            </a:r>
            <a:endParaRPr sz="1500">
              <a:solidFill>
                <a:srgbClr val="000000"/>
              </a:solidFill>
              <a:latin typeface="Helvetica Neue"/>
              <a:ea typeface="Helvetica Neue"/>
              <a:cs typeface="Helvetica Neue"/>
              <a:sym typeface="Helvetica Neue"/>
            </a:endParaRPr>
          </a:p>
          <a:p>
            <a:pPr indent="457200" lvl="0" marL="457200" rtl="0" algn="ctr">
              <a:spcBef>
                <a:spcPts val="0"/>
              </a:spcBef>
              <a:spcAft>
                <a:spcPts val="0"/>
              </a:spcAft>
              <a:buNone/>
            </a:pPr>
            <a:r>
              <a:t/>
            </a:r>
            <a:endParaRPr i="1">
              <a:solidFill>
                <a:srgbClr val="000000"/>
              </a:solidFill>
              <a:latin typeface="Helvetica Neue"/>
              <a:ea typeface="Helvetica Neue"/>
              <a:cs typeface="Helvetica Neue"/>
              <a:sym typeface="Helvetica Neue"/>
            </a:endParaRPr>
          </a:p>
        </p:txBody>
      </p:sp>
      <p:sp>
        <p:nvSpPr>
          <p:cNvPr id="589" name="Google Shape;589;p60"/>
          <p:cNvSpPr txBox="1"/>
          <p:nvPr/>
        </p:nvSpPr>
        <p:spPr>
          <a:xfrm>
            <a:off x="1521725" y="322525"/>
            <a:ext cx="7205400" cy="12309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t/>
            </a:r>
            <a:endParaRPr b="1" sz="1600">
              <a:solidFill>
                <a:srgbClr val="000000"/>
              </a:solidFill>
              <a:latin typeface="Montserrat"/>
              <a:ea typeface="Montserrat"/>
              <a:cs typeface="Montserrat"/>
              <a:sym typeface="Montserrat"/>
            </a:endParaRPr>
          </a:p>
          <a:p>
            <a:pPr indent="0" lvl="0" marL="0" rtl="0" algn="ctr">
              <a:spcBef>
                <a:spcPts val="0"/>
              </a:spcBef>
              <a:spcAft>
                <a:spcPts val="0"/>
              </a:spcAft>
              <a:buNone/>
            </a:pPr>
            <a:r>
              <a:rPr i="1" lang="en" sz="1600">
                <a:solidFill>
                  <a:srgbClr val="000000"/>
                </a:solidFill>
                <a:latin typeface="Montserrat"/>
                <a:ea typeface="Montserrat"/>
                <a:cs typeface="Montserrat"/>
                <a:sym typeface="Montserrat"/>
              </a:rPr>
              <a:t>Only Regular or Senior members should answer this question.</a:t>
            </a:r>
            <a:r>
              <a:rPr lang="en" sz="1600">
                <a:solidFill>
                  <a:srgbClr val="000000"/>
                </a:solidFill>
                <a:latin typeface="Montserrat"/>
                <a:ea typeface="Montserrat"/>
                <a:cs typeface="Montserrat"/>
                <a:sym typeface="Montserrat"/>
              </a:rPr>
              <a:t> </a:t>
            </a:r>
            <a:endParaRPr sz="1600">
              <a:solidFill>
                <a:srgbClr val="000000"/>
              </a:solidFill>
              <a:latin typeface="Montserrat"/>
              <a:ea typeface="Montserrat"/>
              <a:cs typeface="Montserrat"/>
              <a:sym typeface="Montserrat"/>
            </a:endParaRPr>
          </a:p>
        </p:txBody>
      </p:sp>
      <p:sp>
        <p:nvSpPr>
          <p:cNvPr id="590" name="Google Shape;590;p60"/>
          <p:cNvSpPr txBox="1"/>
          <p:nvPr/>
        </p:nvSpPr>
        <p:spPr>
          <a:xfrm>
            <a:off x="2707426" y="349025"/>
            <a:ext cx="5693400" cy="39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2024 ANNUAL MEETING BALLOT</a:t>
            </a:r>
            <a:endParaRPr sz="2300">
              <a:solidFill>
                <a:srgbClr val="260D54"/>
              </a:solidFill>
              <a:latin typeface="Montserrat SemiBold"/>
              <a:ea typeface="Montserrat SemiBold"/>
              <a:cs typeface="Montserrat SemiBold"/>
              <a:sym typeface="Montserrat SemiBold"/>
            </a:endParaRPr>
          </a:p>
        </p:txBody>
      </p:sp>
      <p:cxnSp>
        <p:nvCxnSpPr>
          <p:cNvPr id="591" name="Google Shape;591;p60"/>
          <p:cNvCxnSpPr/>
          <p:nvPr/>
        </p:nvCxnSpPr>
        <p:spPr>
          <a:xfrm>
            <a:off x="4795126" y="742625"/>
            <a:ext cx="1518000" cy="0"/>
          </a:xfrm>
          <a:prstGeom prst="straightConnector1">
            <a:avLst/>
          </a:prstGeom>
          <a:noFill/>
          <a:ln cap="flat" cmpd="sng" w="9525">
            <a:solidFill>
              <a:srgbClr val="D42E12"/>
            </a:solidFill>
            <a:prstDash val="solid"/>
            <a:round/>
            <a:headEnd len="med" w="med" type="none"/>
            <a:tailEnd len="med" w="med"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1"/>
          <p:cNvSpPr txBox="1"/>
          <p:nvPr/>
        </p:nvSpPr>
        <p:spPr>
          <a:xfrm>
            <a:off x="6154925" y="1952225"/>
            <a:ext cx="24240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000000"/>
                </a:solidFill>
                <a:latin typeface="Montserrat"/>
                <a:ea typeface="Montserrat"/>
                <a:cs typeface="Montserrat"/>
                <a:sym typeface="Montserrat"/>
              </a:rPr>
              <a:t>50-year </a:t>
            </a:r>
            <a:r>
              <a:rPr b="1" lang="en" sz="1500">
                <a:latin typeface="Montserrat"/>
                <a:ea typeface="Montserrat"/>
                <a:cs typeface="Montserrat"/>
                <a:sym typeface="Montserrat"/>
              </a:rPr>
              <a:t>P</a:t>
            </a:r>
            <a:r>
              <a:rPr b="1" lang="en" sz="1500">
                <a:solidFill>
                  <a:srgbClr val="000000"/>
                </a:solidFill>
                <a:latin typeface="Montserrat"/>
                <a:ea typeface="Montserrat"/>
                <a:cs typeface="Montserrat"/>
                <a:sym typeface="Montserrat"/>
              </a:rPr>
              <a:t>ins</a:t>
            </a:r>
            <a:endParaRPr b="1" sz="1500">
              <a:solidFill>
                <a:srgbClr val="000000"/>
              </a:solidFill>
              <a:latin typeface="Montserrat"/>
              <a:ea typeface="Montserrat"/>
              <a:cs typeface="Montserrat"/>
              <a:sym typeface="Montserrat"/>
            </a:endParaRPr>
          </a:p>
          <a:p>
            <a:pPr indent="0" lvl="0" marL="0" rtl="0" algn="ctr">
              <a:spcBef>
                <a:spcPts val="0"/>
              </a:spcBef>
              <a:spcAft>
                <a:spcPts val="0"/>
              </a:spcAft>
              <a:buNone/>
            </a:pPr>
            <a:r>
              <a:t/>
            </a:r>
            <a:endParaRPr sz="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Stephen Cook</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Tom Closs, Jr.</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Christopher Reyling</a:t>
            </a:r>
            <a:endParaRPr sz="15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ctr">
              <a:spcBef>
                <a:spcPts val="0"/>
              </a:spcBef>
              <a:spcAft>
                <a:spcPts val="0"/>
              </a:spcAft>
              <a:buNone/>
            </a:pPr>
            <a:r>
              <a:t/>
            </a:r>
            <a:endParaRPr i="1">
              <a:solidFill>
                <a:srgbClr val="000000"/>
              </a:solidFill>
              <a:latin typeface="Montserrat"/>
              <a:ea typeface="Montserrat"/>
              <a:cs typeface="Montserrat"/>
              <a:sym typeface="Montserrat"/>
            </a:endParaRPr>
          </a:p>
        </p:txBody>
      </p:sp>
      <p:sp>
        <p:nvSpPr>
          <p:cNvPr id="597" name="Google Shape;597;p61"/>
          <p:cNvSpPr txBox="1"/>
          <p:nvPr/>
        </p:nvSpPr>
        <p:spPr>
          <a:xfrm>
            <a:off x="61675" y="2244125"/>
            <a:ext cx="3645000" cy="14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Matt Arnold</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David Brennan</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Jim Crane</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Bradley Dellenbaugh</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Erik Forsberg</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Jeffrey Gibbons-Neff</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Michael Hobson</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latin typeface="Montserrat"/>
                <a:ea typeface="Montserrat"/>
                <a:cs typeface="Montserrat"/>
                <a:sym typeface="Montserrat"/>
              </a:rPr>
              <a:t>Dirk Johnson</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solidFill>
                  <a:schemeClr val="dk1"/>
                </a:solidFill>
                <a:latin typeface="Montserrat"/>
                <a:ea typeface="Montserrat"/>
                <a:cs typeface="Montserrat"/>
                <a:sym typeface="Montserrat"/>
              </a:rPr>
              <a:t>William Keyworth</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ctr">
              <a:spcBef>
                <a:spcPts val="0"/>
              </a:spcBef>
              <a:spcAft>
                <a:spcPts val="0"/>
              </a:spcAft>
              <a:buNone/>
            </a:pPr>
            <a:r>
              <a:t/>
            </a:r>
            <a:endParaRPr sz="1500">
              <a:latin typeface="Montserrat"/>
              <a:ea typeface="Montserrat"/>
              <a:cs typeface="Montserrat"/>
              <a:sym typeface="Montserrat"/>
            </a:endParaRPr>
          </a:p>
        </p:txBody>
      </p:sp>
      <p:cxnSp>
        <p:nvCxnSpPr>
          <p:cNvPr id="598" name="Google Shape;598;p61"/>
          <p:cNvCxnSpPr/>
          <p:nvPr/>
        </p:nvCxnSpPr>
        <p:spPr>
          <a:xfrm>
            <a:off x="3939250" y="615250"/>
            <a:ext cx="1518000" cy="0"/>
          </a:xfrm>
          <a:prstGeom prst="straightConnector1">
            <a:avLst/>
          </a:prstGeom>
          <a:noFill/>
          <a:ln cap="flat" cmpd="sng" w="9525">
            <a:solidFill>
              <a:srgbClr val="D42E12"/>
            </a:solidFill>
            <a:prstDash val="solid"/>
            <a:round/>
            <a:headEnd len="med" w="med" type="none"/>
            <a:tailEnd len="med" w="med" type="none"/>
          </a:ln>
        </p:spPr>
      </p:cxnSp>
      <p:pic>
        <p:nvPicPr>
          <p:cNvPr id="599" name="Google Shape;599;p61"/>
          <p:cNvPicPr preferRelativeResize="0"/>
          <p:nvPr/>
        </p:nvPicPr>
        <p:blipFill>
          <a:blip r:embed="rId3">
            <a:alphaModFix/>
          </a:blip>
          <a:stretch>
            <a:fillRect/>
          </a:stretch>
        </p:blipFill>
        <p:spPr>
          <a:xfrm>
            <a:off x="4579575" y="125800"/>
            <a:ext cx="351650" cy="347075"/>
          </a:xfrm>
          <a:prstGeom prst="rect">
            <a:avLst/>
          </a:prstGeom>
          <a:noFill/>
          <a:ln>
            <a:noFill/>
          </a:ln>
        </p:spPr>
      </p:pic>
      <p:sp>
        <p:nvSpPr>
          <p:cNvPr id="600" name="Google Shape;600;p61"/>
          <p:cNvSpPr txBox="1"/>
          <p:nvPr/>
        </p:nvSpPr>
        <p:spPr>
          <a:xfrm>
            <a:off x="2707424" y="627050"/>
            <a:ext cx="3509700" cy="3936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CONGRATULATIONS</a:t>
            </a:r>
            <a:endParaRPr sz="2300">
              <a:solidFill>
                <a:srgbClr val="260D54"/>
              </a:solidFill>
              <a:latin typeface="Montserrat SemiBold"/>
              <a:ea typeface="Montserrat SemiBold"/>
              <a:cs typeface="Montserrat SemiBold"/>
              <a:sym typeface="Montserrat SemiBold"/>
            </a:endParaRPr>
          </a:p>
        </p:txBody>
      </p:sp>
      <p:sp>
        <p:nvSpPr>
          <p:cNvPr id="601" name="Google Shape;601;p61"/>
          <p:cNvSpPr txBox="1"/>
          <p:nvPr/>
        </p:nvSpPr>
        <p:spPr>
          <a:xfrm>
            <a:off x="2474650" y="2244125"/>
            <a:ext cx="3000000" cy="22626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lang="en" sz="1500">
                <a:solidFill>
                  <a:schemeClr val="dk1"/>
                </a:solidFill>
                <a:latin typeface="Montserrat"/>
                <a:ea typeface="Montserrat"/>
                <a:cs typeface="Montserrat"/>
                <a:sym typeface="Montserrat"/>
              </a:rPr>
              <a:t>Adam Loory</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Donald Lovelace</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Mark Myers</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Mark Pellerin</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Bert Sachse</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Peter Sarelas</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Jeffrey Siegal</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Mike Toppa</a:t>
            </a:r>
            <a:endParaRPr sz="15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500">
                <a:solidFill>
                  <a:schemeClr val="dk1"/>
                </a:solidFill>
                <a:latin typeface="Montserrat"/>
                <a:ea typeface="Montserrat"/>
                <a:cs typeface="Montserrat"/>
                <a:sym typeface="Montserrat"/>
              </a:rPr>
              <a:t>George R. Walker</a:t>
            </a:r>
            <a:endParaRPr>
              <a:latin typeface="Montserrat"/>
              <a:ea typeface="Montserrat"/>
              <a:cs typeface="Montserrat"/>
              <a:sym typeface="Montserrat"/>
            </a:endParaRPr>
          </a:p>
        </p:txBody>
      </p:sp>
      <p:sp>
        <p:nvSpPr>
          <p:cNvPr id="602" name="Google Shape;602;p61"/>
          <p:cNvSpPr txBox="1"/>
          <p:nvPr/>
        </p:nvSpPr>
        <p:spPr>
          <a:xfrm>
            <a:off x="1276825" y="195222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25-Year Pins</a:t>
            </a:r>
            <a:endParaRPr b="1">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7"/>
          <p:cNvPicPr preferRelativeResize="0"/>
          <p:nvPr/>
        </p:nvPicPr>
        <p:blipFill rotWithShape="1">
          <a:blip r:embed="rId3">
            <a:alphaModFix/>
          </a:blip>
          <a:srcRect b="0" l="0" r="0" t="0"/>
          <a:stretch/>
        </p:blipFill>
        <p:spPr>
          <a:xfrm>
            <a:off x="345875" y="245438"/>
            <a:ext cx="6838776" cy="4652626"/>
          </a:xfrm>
          <a:prstGeom prst="rect">
            <a:avLst/>
          </a:prstGeom>
          <a:noFill/>
          <a:ln>
            <a:noFill/>
          </a:ln>
        </p:spPr>
      </p:pic>
      <p:cxnSp>
        <p:nvCxnSpPr>
          <p:cNvPr id="92" name="Google Shape;92;p17"/>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93" name="Google Shape;93;p17"/>
          <p:cNvPicPr preferRelativeResize="0"/>
          <p:nvPr/>
        </p:nvPicPr>
        <p:blipFill>
          <a:blip r:embed="rId4">
            <a:alphaModFix/>
          </a:blip>
          <a:stretch>
            <a:fillRect/>
          </a:stretch>
        </p:blipFill>
        <p:spPr>
          <a:xfrm>
            <a:off x="7386050" y="110675"/>
            <a:ext cx="351650" cy="347075"/>
          </a:xfrm>
          <a:prstGeom prst="rect">
            <a:avLst/>
          </a:prstGeom>
          <a:noFill/>
          <a:ln>
            <a:noFill/>
          </a:ln>
        </p:spPr>
      </p:pic>
      <p:sp>
        <p:nvSpPr>
          <p:cNvPr id="94" name="Google Shape;94;p17"/>
          <p:cNvSpPr txBox="1"/>
          <p:nvPr/>
        </p:nvSpPr>
        <p:spPr>
          <a:xfrm>
            <a:off x="5270675" y="349075"/>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TREASURER’S REPORT</a:t>
            </a:r>
            <a:endParaRPr sz="1600">
              <a:solidFill>
                <a:srgbClr val="260D54"/>
              </a:solidFill>
              <a:latin typeface="Montserrat SemiBold"/>
              <a:ea typeface="Montserrat SemiBold"/>
              <a:cs typeface="Montserrat SemiBold"/>
              <a:sym typeface="Montserrat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cxnSp>
        <p:nvCxnSpPr>
          <p:cNvPr id="607" name="Google Shape;607;p62"/>
          <p:cNvCxnSpPr/>
          <p:nvPr/>
        </p:nvCxnSpPr>
        <p:spPr>
          <a:xfrm>
            <a:off x="3813000" y="795100"/>
            <a:ext cx="1518000" cy="0"/>
          </a:xfrm>
          <a:prstGeom prst="straightConnector1">
            <a:avLst/>
          </a:prstGeom>
          <a:noFill/>
          <a:ln cap="flat" cmpd="sng" w="9525">
            <a:solidFill>
              <a:srgbClr val="D42E12"/>
            </a:solidFill>
            <a:prstDash val="solid"/>
            <a:round/>
            <a:headEnd len="med" w="med" type="none"/>
            <a:tailEnd len="med" w="med" type="none"/>
          </a:ln>
        </p:spPr>
      </p:cxnSp>
      <p:pic>
        <p:nvPicPr>
          <p:cNvPr id="608" name="Google Shape;608;p62"/>
          <p:cNvPicPr preferRelativeResize="0"/>
          <p:nvPr/>
        </p:nvPicPr>
        <p:blipFill>
          <a:blip r:embed="rId3">
            <a:alphaModFix/>
          </a:blip>
          <a:stretch>
            <a:fillRect/>
          </a:stretch>
        </p:blipFill>
        <p:spPr>
          <a:xfrm>
            <a:off x="4396175" y="312550"/>
            <a:ext cx="351650" cy="347075"/>
          </a:xfrm>
          <a:prstGeom prst="rect">
            <a:avLst/>
          </a:prstGeom>
          <a:noFill/>
          <a:ln>
            <a:noFill/>
          </a:ln>
        </p:spPr>
      </p:pic>
      <p:sp>
        <p:nvSpPr>
          <p:cNvPr id="609" name="Google Shape;609;p62"/>
          <p:cNvSpPr txBox="1"/>
          <p:nvPr/>
        </p:nvSpPr>
        <p:spPr>
          <a:xfrm>
            <a:off x="2817149" y="972875"/>
            <a:ext cx="35097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THANK YOU</a:t>
            </a:r>
            <a:endParaRPr sz="2300">
              <a:solidFill>
                <a:srgbClr val="260D54"/>
              </a:solidFill>
              <a:latin typeface="Montserrat SemiBold"/>
              <a:ea typeface="Montserrat SemiBold"/>
              <a:cs typeface="Montserrat SemiBold"/>
              <a:sym typeface="Montserrat SemiBold"/>
            </a:endParaRPr>
          </a:p>
        </p:txBody>
      </p:sp>
      <p:sp>
        <p:nvSpPr>
          <p:cNvPr id="610" name="Google Shape;610;p62"/>
          <p:cNvSpPr txBox="1"/>
          <p:nvPr/>
        </p:nvSpPr>
        <p:spPr>
          <a:xfrm>
            <a:off x="2681850" y="2145000"/>
            <a:ext cx="3645000" cy="14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Montserrat"/>
                <a:ea typeface="Montserrat"/>
                <a:cs typeface="Montserrat"/>
                <a:sym typeface="Montserrat"/>
              </a:rPr>
              <a:t>Stuart Hebb</a:t>
            </a:r>
            <a:endParaRPr b="1" sz="1500">
              <a:latin typeface="Montserrat"/>
              <a:ea typeface="Montserrat"/>
              <a:cs typeface="Montserrat"/>
              <a:sym typeface="Montserrat"/>
            </a:endParaRPr>
          </a:p>
          <a:p>
            <a:pPr indent="0" lvl="0" marL="0" rtl="0" algn="ctr">
              <a:spcBef>
                <a:spcPts val="0"/>
              </a:spcBef>
              <a:spcAft>
                <a:spcPts val="0"/>
              </a:spcAft>
              <a:buNone/>
            </a:pPr>
            <a:r>
              <a:rPr b="1" lang="en" sz="1500">
                <a:latin typeface="Montserrat"/>
                <a:ea typeface="Montserrat"/>
                <a:cs typeface="Montserrat"/>
                <a:sym typeface="Montserrat"/>
              </a:rPr>
              <a:t>&amp;</a:t>
            </a:r>
            <a:endParaRPr b="1" sz="1500">
              <a:latin typeface="Montserrat"/>
              <a:ea typeface="Montserrat"/>
              <a:cs typeface="Montserrat"/>
              <a:sym typeface="Montserrat"/>
            </a:endParaRPr>
          </a:p>
          <a:p>
            <a:pPr indent="0" lvl="0" marL="0" rtl="0" algn="ctr">
              <a:spcBef>
                <a:spcPts val="0"/>
              </a:spcBef>
              <a:spcAft>
                <a:spcPts val="0"/>
              </a:spcAft>
              <a:buNone/>
            </a:pPr>
            <a:r>
              <a:rPr b="1" lang="en" sz="1500">
                <a:latin typeface="Montserrat"/>
                <a:ea typeface="Montserrat"/>
                <a:cs typeface="Montserrat"/>
                <a:sym typeface="Montserrat"/>
              </a:rPr>
              <a:t>Andrew Berdon</a:t>
            </a:r>
            <a:endParaRPr b="1" sz="1500">
              <a:latin typeface="Montserrat"/>
              <a:ea typeface="Montserrat"/>
              <a:cs typeface="Montserrat"/>
              <a:sym typeface="Montserrat"/>
            </a:endParaRPr>
          </a:p>
          <a:p>
            <a:pPr indent="0" lvl="0" marL="0" rtl="0" algn="ctr">
              <a:spcBef>
                <a:spcPts val="0"/>
              </a:spcBef>
              <a:spcAft>
                <a:spcPts val="0"/>
              </a:spcAft>
              <a:buNone/>
            </a:pPr>
            <a:r>
              <a:t/>
            </a:r>
            <a:endParaRPr b="1" sz="1500">
              <a:latin typeface="Montserrat"/>
              <a:ea typeface="Montserrat"/>
              <a:cs typeface="Montserrat"/>
              <a:sym typeface="Montserrat"/>
            </a:endParaRPr>
          </a:p>
          <a:p>
            <a:pPr indent="0" lvl="0" marL="0" rtl="0" algn="ctr">
              <a:spcBef>
                <a:spcPts val="0"/>
              </a:spcBef>
              <a:spcAft>
                <a:spcPts val="0"/>
              </a:spcAft>
              <a:buNone/>
            </a:pPr>
            <a:r>
              <a:rPr b="1" lang="en" sz="1500">
                <a:latin typeface="Montserrat"/>
                <a:ea typeface="Montserrat"/>
                <a:cs typeface="Montserrat"/>
                <a:sym typeface="Montserrat"/>
              </a:rPr>
              <a:t>Years of Service to the Board of Directors</a:t>
            </a:r>
            <a:endParaRPr b="1" sz="1500">
              <a:latin typeface="Montserrat"/>
              <a:ea typeface="Montserrat"/>
              <a:cs typeface="Montserrat"/>
              <a:sym typeface="Montserrat"/>
            </a:endParaRPr>
          </a:p>
          <a:p>
            <a:pPr indent="0" lvl="0" marL="0" rtl="0" algn="ctr">
              <a:spcBef>
                <a:spcPts val="0"/>
              </a:spcBef>
              <a:spcAft>
                <a:spcPts val="0"/>
              </a:spcAft>
              <a:buNone/>
            </a:pPr>
            <a:r>
              <a:t/>
            </a:r>
            <a:endParaRPr b="1" sz="1500">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cxnSp>
        <p:nvCxnSpPr>
          <p:cNvPr id="615" name="Google Shape;615;p63"/>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16" name="Google Shape;616;p63"/>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17" name="Google Shape;617;p63"/>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SEASON LONG EXCELLENCE TROPHIES</a:t>
            </a:r>
            <a:endParaRPr sz="2300">
              <a:solidFill>
                <a:srgbClr val="260D54"/>
              </a:solidFill>
              <a:latin typeface="Montserrat SemiBold"/>
              <a:ea typeface="Montserrat SemiBold"/>
              <a:cs typeface="Montserrat SemiBold"/>
              <a:sym typeface="Montserrat SemiBold"/>
            </a:endParaRPr>
          </a:p>
        </p:txBody>
      </p:sp>
      <p:sp>
        <p:nvSpPr>
          <p:cNvPr id="618" name="Google Shape;618;p63"/>
          <p:cNvSpPr txBox="1"/>
          <p:nvPr/>
        </p:nvSpPr>
        <p:spPr>
          <a:xfrm>
            <a:off x="650250" y="2421175"/>
            <a:ext cx="1763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Nick Langone, Lee Reichart, and Dawn Riley</a:t>
            </a:r>
            <a:endParaRPr b="1">
              <a:latin typeface="Montserrat"/>
              <a:ea typeface="Montserrat"/>
              <a:cs typeface="Montserrat"/>
              <a:sym typeface="Montserrat"/>
            </a:endParaRPr>
          </a:p>
        </p:txBody>
      </p:sp>
      <p:pic>
        <p:nvPicPr>
          <p:cNvPr id="619" name="Google Shape;619;p63"/>
          <p:cNvPicPr preferRelativeResize="0"/>
          <p:nvPr/>
        </p:nvPicPr>
        <p:blipFill rotWithShape="1">
          <a:blip r:embed="rId4">
            <a:alphaModFix/>
          </a:blip>
          <a:srcRect b="0" l="829" r="28299" t="0"/>
          <a:stretch/>
        </p:blipFill>
        <p:spPr>
          <a:xfrm>
            <a:off x="3010050" y="0"/>
            <a:ext cx="6133949" cy="51430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cxnSp>
        <p:nvCxnSpPr>
          <p:cNvPr id="624" name="Google Shape;624;p64"/>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25" name="Google Shape;625;p64"/>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26" name="Google Shape;626;p64"/>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Monte-Sano Trophy for Racing Excellence</a:t>
            </a:r>
            <a:endParaRPr sz="2300">
              <a:solidFill>
                <a:srgbClr val="260D54"/>
              </a:solidFill>
              <a:latin typeface="Montserrat SemiBold"/>
              <a:ea typeface="Montserrat SemiBold"/>
              <a:cs typeface="Montserrat SemiBold"/>
              <a:sym typeface="Montserrat SemiBold"/>
            </a:endParaRPr>
          </a:p>
        </p:txBody>
      </p:sp>
      <p:pic>
        <p:nvPicPr>
          <p:cNvPr id="627" name="Google Shape;627;p64"/>
          <p:cNvPicPr preferRelativeResize="0"/>
          <p:nvPr/>
        </p:nvPicPr>
        <p:blipFill rotWithShape="1">
          <a:blip r:embed="rId4">
            <a:alphaModFix/>
          </a:blip>
          <a:srcRect b="23014" l="-450" r="450" t="3364"/>
          <a:stretch/>
        </p:blipFill>
        <p:spPr>
          <a:xfrm>
            <a:off x="3010050" y="0"/>
            <a:ext cx="6133949" cy="5143500"/>
          </a:xfrm>
          <a:prstGeom prst="rect">
            <a:avLst/>
          </a:prstGeom>
          <a:noFill/>
          <a:ln>
            <a:noFill/>
          </a:ln>
        </p:spPr>
      </p:pic>
      <p:sp>
        <p:nvSpPr>
          <p:cNvPr id="628" name="Google Shape;628;p64"/>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700">
                <a:latin typeface="Helvetica Neue Light"/>
                <a:ea typeface="Helvetica Neue Light"/>
                <a:cs typeface="Helvetica Neue Light"/>
                <a:sym typeface="Helvetica Neue Light"/>
              </a:rPr>
              <a:t>Awarded to the Storm Trysail Club member whose racing record is the most outstanding at the local, regional and national levels, bringing recognition and honor to </a:t>
            </a:r>
            <a:r>
              <a:rPr i="1" lang="en" sz="1600">
                <a:latin typeface="Helvetica Neue Light"/>
                <a:ea typeface="Helvetica Neue Light"/>
                <a:cs typeface="Helvetica Neue Light"/>
                <a:sym typeface="Helvetica Neue Light"/>
              </a:rPr>
              <a:t>t</a:t>
            </a:r>
            <a:r>
              <a:rPr i="1" lang="en" sz="1700">
                <a:latin typeface="Helvetica Neue Light"/>
                <a:ea typeface="Helvetica Neue Light"/>
                <a:cs typeface="Helvetica Neue Light"/>
                <a:sym typeface="Helvetica Neue Light"/>
              </a:rPr>
              <a:t>he Club.</a:t>
            </a:r>
            <a:endParaRPr i="1" sz="200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cxnSp>
        <p:nvCxnSpPr>
          <p:cNvPr id="633" name="Google Shape;633;p65"/>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34" name="Google Shape;634;p65"/>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35" name="Google Shape;635;p65"/>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Monte-Sano Trophy for Racing Excellence</a:t>
            </a:r>
            <a:endParaRPr sz="2300">
              <a:solidFill>
                <a:srgbClr val="260D54"/>
              </a:solidFill>
              <a:latin typeface="Montserrat SemiBold"/>
              <a:ea typeface="Montserrat SemiBold"/>
              <a:cs typeface="Montserrat SemiBold"/>
              <a:sym typeface="Montserrat SemiBold"/>
            </a:endParaRPr>
          </a:p>
        </p:txBody>
      </p:sp>
      <p:sp>
        <p:nvSpPr>
          <p:cNvPr id="636" name="Google Shape;636;p65"/>
          <p:cNvSpPr txBox="1"/>
          <p:nvPr/>
        </p:nvSpPr>
        <p:spPr>
          <a:xfrm>
            <a:off x="0" y="4363950"/>
            <a:ext cx="3000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Montserrat"/>
                <a:ea typeface="Montserrat"/>
                <a:cs typeface="Montserrat"/>
                <a:sym typeface="Montserrat"/>
              </a:rPr>
              <a:t>Charlie Enright</a:t>
            </a:r>
            <a:endParaRPr sz="1900">
              <a:latin typeface="Montserrat"/>
              <a:ea typeface="Montserrat"/>
              <a:cs typeface="Montserrat"/>
              <a:sym typeface="Montserrat"/>
            </a:endParaRPr>
          </a:p>
        </p:txBody>
      </p:sp>
      <p:sp>
        <p:nvSpPr>
          <p:cNvPr id="637" name="Google Shape;637;p65"/>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700">
                <a:latin typeface="Helvetica Neue Light"/>
                <a:ea typeface="Helvetica Neue Light"/>
                <a:cs typeface="Helvetica Neue Light"/>
                <a:sym typeface="Helvetica Neue Light"/>
              </a:rPr>
              <a:t>Awarded to the Storm Trysail Club member whose racing record is the most outstanding at the local, regional and national levels, bringing recognition and honor to </a:t>
            </a:r>
            <a:r>
              <a:rPr i="1" lang="en" sz="1600">
                <a:latin typeface="Helvetica Neue Light"/>
                <a:ea typeface="Helvetica Neue Light"/>
                <a:cs typeface="Helvetica Neue Light"/>
                <a:sym typeface="Helvetica Neue Light"/>
              </a:rPr>
              <a:t>t</a:t>
            </a:r>
            <a:r>
              <a:rPr i="1" lang="en" sz="1700">
                <a:latin typeface="Helvetica Neue Light"/>
                <a:ea typeface="Helvetica Neue Light"/>
                <a:cs typeface="Helvetica Neue Light"/>
                <a:sym typeface="Helvetica Neue Light"/>
              </a:rPr>
              <a:t>he Club.</a:t>
            </a:r>
            <a:endParaRPr i="1" sz="2000">
              <a:solidFill>
                <a:srgbClr val="000000"/>
              </a:solidFill>
              <a:latin typeface="Helvetica Neue Light"/>
              <a:ea typeface="Helvetica Neue Light"/>
              <a:cs typeface="Helvetica Neue Light"/>
              <a:sym typeface="Helvetica Neue Light"/>
            </a:endParaRPr>
          </a:p>
        </p:txBody>
      </p:sp>
      <p:pic>
        <p:nvPicPr>
          <p:cNvPr id="638" name="Google Shape;638;p65"/>
          <p:cNvPicPr preferRelativeResize="0"/>
          <p:nvPr/>
        </p:nvPicPr>
        <p:blipFill rotWithShape="1">
          <a:blip r:embed="rId4">
            <a:alphaModFix/>
          </a:blip>
          <a:srcRect b="0" l="0" r="0" t="18374"/>
          <a:stretch/>
        </p:blipFill>
        <p:spPr>
          <a:xfrm>
            <a:off x="3075150" y="406300"/>
            <a:ext cx="3977549" cy="2165450"/>
          </a:xfrm>
          <a:prstGeom prst="rect">
            <a:avLst/>
          </a:prstGeom>
          <a:noFill/>
          <a:ln>
            <a:noFill/>
          </a:ln>
        </p:spPr>
      </p:pic>
      <p:pic>
        <p:nvPicPr>
          <p:cNvPr id="639" name="Google Shape;639;p65"/>
          <p:cNvPicPr preferRelativeResize="0"/>
          <p:nvPr/>
        </p:nvPicPr>
        <p:blipFill rotWithShape="1">
          <a:blip r:embed="rId5">
            <a:alphaModFix/>
          </a:blip>
          <a:srcRect b="0" l="0" r="0" t="17972"/>
          <a:stretch/>
        </p:blipFill>
        <p:spPr>
          <a:xfrm>
            <a:off x="7160475" y="399725"/>
            <a:ext cx="1760750" cy="2165448"/>
          </a:xfrm>
          <a:prstGeom prst="rect">
            <a:avLst/>
          </a:prstGeom>
          <a:noFill/>
          <a:ln>
            <a:noFill/>
          </a:ln>
        </p:spPr>
      </p:pic>
      <p:pic>
        <p:nvPicPr>
          <p:cNvPr id="640" name="Google Shape;640;p65"/>
          <p:cNvPicPr preferRelativeResize="0"/>
          <p:nvPr/>
        </p:nvPicPr>
        <p:blipFill rotWithShape="1">
          <a:blip r:embed="rId6">
            <a:alphaModFix/>
          </a:blip>
          <a:srcRect b="21555" l="0" r="0" t="17379"/>
          <a:stretch/>
        </p:blipFill>
        <p:spPr>
          <a:xfrm>
            <a:off x="3100900" y="2664025"/>
            <a:ext cx="5794576" cy="23589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cxnSp>
        <p:nvCxnSpPr>
          <p:cNvPr id="645" name="Google Shape;645;p66"/>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46" name="Google Shape;646;p66"/>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47" name="Google Shape;647;p66"/>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Richard M. Stimson Offshore Navigation Trophy</a:t>
            </a:r>
            <a:endParaRPr sz="2300">
              <a:solidFill>
                <a:srgbClr val="260D54"/>
              </a:solidFill>
              <a:latin typeface="Montserrat SemiBold"/>
              <a:ea typeface="Montserrat SemiBold"/>
              <a:cs typeface="Montserrat SemiBold"/>
              <a:sym typeface="Montserrat SemiBold"/>
            </a:endParaRPr>
          </a:p>
        </p:txBody>
      </p:sp>
      <p:pic>
        <p:nvPicPr>
          <p:cNvPr id="648" name="Google Shape;648;p66"/>
          <p:cNvPicPr preferRelativeResize="0"/>
          <p:nvPr/>
        </p:nvPicPr>
        <p:blipFill rotWithShape="1">
          <a:blip r:embed="rId4">
            <a:alphaModFix/>
          </a:blip>
          <a:srcRect b="0" l="8955" r="8955" t="0"/>
          <a:stretch/>
        </p:blipFill>
        <p:spPr>
          <a:xfrm>
            <a:off x="3010050" y="0"/>
            <a:ext cx="6133950" cy="5143500"/>
          </a:xfrm>
          <a:prstGeom prst="rect">
            <a:avLst/>
          </a:prstGeom>
          <a:noFill/>
          <a:ln>
            <a:noFill/>
          </a:ln>
        </p:spPr>
      </p:pic>
      <p:sp>
        <p:nvSpPr>
          <p:cNvPr id="649" name="Google Shape;649;p66"/>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700">
                <a:latin typeface="Helvetica Neue Light"/>
                <a:ea typeface="Helvetica Neue Light"/>
                <a:cs typeface="Helvetica Neue Light"/>
                <a:sym typeface="Helvetica Neue Light"/>
              </a:rPr>
              <a:t>An award for the STC member who has navigated on a yacht (or yachts) with the best-combined fleet positions from among the races entered. </a:t>
            </a:r>
            <a:endParaRPr i="1" sz="200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cxnSp>
        <p:nvCxnSpPr>
          <p:cNvPr id="654" name="Google Shape;654;p67"/>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55" name="Google Shape;655;p67"/>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56" name="Google Shape;656;p67"/>
          <p:cNvSpPr txBox="1"/>
          <p:nvPr/>
        </p:nvSpPr>
        <p:spPr>
          <a:xfrm>
            <a:off x="0" y="10954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Richard M. Stimson Offshore Navigation Trophy</a:t>
            </a:r>
            <a:endParaRPr sz="2300">
              <a:solidFill>
                <a:srgbClr val="260D54"/>
              </a:solidFill>
              <a:latin typeface="Montserrat SemiBold"/>
              <a:ea typeface="Montserrat SemiBold"/>
              <a:cs typeface="Montserrat SemiBold"/>
              <a:sym typeface="Montserrat SemiBold"/>
            </a:endParaRPr>
          </a:p>
        </p:txBody>
      </p:sp>
      <p:sp>
        <p:nvSpPr>
          <p:cNvPr id="657" name="Google Shape;657;p67"/>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700">
                <a:latin typeface="Helvetica Neue Light"/>
                <a:ea typeface="Helvetica Neue Light"/>
                <a:cs typeface="Helvetica Neue Light"/>
                <a:sym typeface="Helvetica Neue Light"/>
              </a:rPr>
              <a:t>An award for the STC member who has navigated on a yacht (or yachts) with the best-combined fleet positions from among the races entered. </a:t>
            </a:r>
            <a:endParaRPr i="1" sz="2000">
              <a:solidFill>
                <a:srgbClr val="000000"/>
              </a:solidFill>
              <a:latin typeface="Helvetica Neue Light"/>
              <a:ea typeface="Helvetica Neue Light"/>
              <a:cs typeface="Helvetica Neue Light"/>
              <a:sym typeface="Helvetica Neue Light"/>
            </a:endParaRPr>
          </a:p>
        </p:txBody>
      </p:sp>
      <p:sp>
        <p:nvSpPr>
          <p:cNvPr id="658" name="Google Shape;658;p67"/>
          <p:cNvSpPr txBox="1"/>
          <p:nvPr/>
        </p:nvSpPr>
        <p:spPr>
          <a:xfrm>
            <a:off x="18900" y="4326900"/>
            <a:ext cx="3000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Montserrat"/>
                <a:ea typeface="Montserrat"/>
                <a:cs typeface="Montserrat"/>
                <a:sym typeface="Montserrat"/>
              </a:rPr>
              <a:t>Tim Prophit</a:t>
            </a:r>
            <a:endParaRPr b="1" sz="1900">
              <a:latin typeface="Montserrat"/>
              <a:ea typeface="Montserrat"/>
              <a:cs typeface="Montserrat"/>
              <a:sym typeface="Montserrat"/>
            </a:endParaRPr>
          </a:p>
        </p:txBody>
      </p:sp>
      <p:pic>
        <p:nvPicPr>
          <p:cNvPr id="659" name="Google Shape;659;p67"/>
          <p:cNvPicPr preferRelativeResize="0"/>
          <p:nvPr/>
        </p:nvPicPr>
        <p:blipFill rotWithShape="1">
          <a:blip r:embed="rId4">
            <a:alphaModFix/>
          </a:blip>
          <a:srcRect b="0" l="19536" r="0" t="0"/>
          <a:stretch/>
        </p:blipFill>
        <p:spPr>
          <a:xfrm>
            <a:off x="6120400" y="133800"/>
            <a:ext cx="2919924" cy="4838702"/>
          </a:xfrm>
          <a:prstGeom prst="rect">
            <a:avLst/>
          </a:prstGeom>
          <a:noFill/>
          <a:ln>
            <a:noFill/>
          </a:ln>
        </p:spPr>
      </p:pic>
      <p:pic>
        <p:nvPicPr>
          <p:cNvPr id="660" name="Google Shape;660;p67"/>
          <p:cNvPicPr preferRelativeResize="0"/>
          <p:nvPr/>
        </p:nvPicPr>
        <p:blipFill rotWithShape="1">
          <a:blip r:embed="rId5">
            <a:alphaModFix/>
          </a:blip>
          <a:srcRect b="0" l="0" r="15768" t="0"/>
          <a:stretch/>
        </p:blipFill>
        <p:spPr>
          <a:xfrm>
            <a:off x="3249725" y="152400"/>
            <a:ext cx="2777799" cy="48015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cxnSp>
        <p:nvCxnSpPr>
          <p:cNvPr id="665" name="Google Shape;665;p68"/>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66" name="Google Shape;666;p68"/>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67" name="Google Shape;667;p68"/>
          <p:cNvSpPr txBox="1"/>
          <p:nvPr/>
        </p:nvSpPr>
        <p:spPr>
          <a:xfrm>
            <a:off x="57150" y="7592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Hugh Killmer</a:t>
            </a:r>
            <a:endParaRPr sz="2300">
              <a:solidFill>
                <a:srgbClr val="260D54"/>
              </a:solidFill>
              <a:latin typeface="Montserrat SemiBold"/>
              <a:ea typeface="Montserrat SemiBold"/>
              <a:cs typeface="Montserrat SemiBold"/>
              <a:sym typeface="Montserrat SemiBold"/>
            </a:endParaRPr>
          </a:p>
        </p:txBody>
      </p:sp>
      <p:sp>
        <p:nvSpPr>
          <p:cNvPr id="668" name="Google Shape;668;p68"/>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1600">
                <a:solidFill>
                  <a:schemeClr val="dk1"/>
                </a:solidFill>
                <a:latin typeface="Helvetica Neue Light"/>
                <a:ea typeface="Helvetica Neue Light"/>
                <a:cs typeface="Helvetica Neue Light"/>
                <a:sym typeface="Helvetica Neue Light"/>
              </a:rPr>
              <a:t>The Trophy will be awarded at the sole discretion of the Flag Officers and Governors to a member who has, during the then current year, performed some noteworthy feat which has reflected honor upon the Club.</a:t>
            </a:r>
            <a:endParaRPr i="1" sz="1600">
              <a:solidFill>
                <a:schemeClr val="dk1"/>
              </a:solidFill>
              <a:latin typeface="Helvetica Neue Light"/>
              <a:ea typeface="Helvetica Neue Light"/>
              <a:cs typeface="Helvetica Neue Light"/>
              <a:sym typeface="Helvetica Neue Light"/>
            </a:endParaRPr>
          </a:p>
          <a:p>
            <a:pPr indent="0" lvl="0" marL="0" rtl="0" algn="ctr">
              <a:spcBef>
                <a:spcPts val="0"/>
              </a:spcBef>
              <a:spcAft>
                <a:spcPts val="0"/>
              </a:spcAft>
              <a:buClr>
                <a:schemeClr val="dk1"/>
              </a:buClr>
              <a:buSzPts val="1100"/>
              <a:buFont typeface="Arial"/>
              <a:buNone/>
            </a:pPr>
            <a:r>
              <a:t/>
            </a:r>
            <a:endParaRPr i="1" sz="1600">
              <a:solidFill>
                <a:schemeClr val="dk1"/>
              </a:solidFill>
              <a:latin typeface="Helvetica Neue Light"/>
              <a:ea typeface="Helvetica Neue Light"/>
              <a:cs typeface="Helvetica Neue Light"/>
              <a:sym typeface="Helvetica Neue Light"/>
            </a:endParaRPr>
          </a:p>
          <a:p>
            <a:pPr indent="0" lvl="0" marL="0" rtl="0" algn="ctr">
              <a:spcBef>
                <a:spcPts val="0"/>
              </a:spcBef>
              <a:spcAft>
                <a:spcPts val="0"/>
              </a:spcAft>
              <a:buNone/>
            </a:pPr>
            <a:r>
              <a:t/>
            </a:r>
            <a:endParaRPr i="1" sz="1600">
              <a:solidFill>
                <a:schemeClr val="dk1"/>
              </a:solidFill>
              <a:latin typeface="Helvetica Neue Light"/>
              <a:ea typeface="Helvetica Neue Light"/>
              <a:cs typeface="Helvetica Neue Light"/>
              <a:sym typeface="Helvetica Neue Light"/>
            </a:endParaRPr>
          </a:p>
        </p:txBody>
      </p:sp>
      <p:pic>
        <p:nvPicPr>
          <p:cNvPr id="669" name="Google Shape;669;p68"/>
          <p:cNvPicPr preferRelativeResize="0"/>
          <p:nvPr/>
        </p:nvPicPr>
        <p:blipFill>
          <a:blip r:embed="rId4">
            <a:alphaModFix/>
          </a:blip>
          <a:stretch>
            <a:fillRect/>
          </a:stretch>
        </p:blipFill>
        <p:spPr>
          <a:xfrm>
            <a:off x="3262225" y="269775"/>
            <a:ext cx="5744251" cy="431639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cxnSp>
        <p:nvCxnSpPr>
          <p:cNvPr id="674" name="Google Shape;674;p69"/>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75" name="Google Shape;675;p69"/>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76" name="Google Shape;676;p69"/>
          <p:cNvSpPr txBox="1"/>
          <p:nvPr/>
        </p:nvSpPr>
        <p:spPr>
          <a:xfrm>
            <a:off x="57150" y="7592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Hugh Killmer</a:t>
            </a:r>
            <a:endParaRPr sz="2300">
              <a:solidFill>
                <a:srgbClr val="260D54"/>
              </a:solidFill>
              <a:latin typeface="Montserrat SemiBold"/>
              <a:ea typeface="Montserrat SemiBold"/>
              <a:cs typeface="Montserrat SemiBold"/>
              <a:sym typeface="Montserrat SemiBold"/>
            </a:endParaRPr>
          </a:p>
        </p:txBody>
      </p:sp>
      <p:sp>
        <p:nvSpPr>
          <p:cNvPr id="677" name="Google Shape;677;p69"/>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1600">
                <a:solidFill>
                  <a:schemeClr val="dk1"/>
                </a:solidFill>
                <a:latin typeface="Helvetica Neue Light"/>
                <a:ea typeface="Helvetica Neue Light"/>
                <a:cs typeface="Helvetica Neue Light"/>
                <a:sym typeface="Helvetica Neue Light"/>
              </a:rPr>
              <a:t>The Trophy will be awarded at the sole discretion of the Flag Officers and Governors to a member who has, during the then current year, performed some noteworthy feat which has reflected honor upon the Club.</a:t>
            </a:r>
            <a:endParaRPr i="1" sz="1600">
              <a:solidFill>
                <a:schemeClr val="dk1"/>
              </a:solidFill>
              <a:latin typeface="Helvetica Neue Light"/>
              <a:ea typeface="Helvetica Neue Light"/>
              <a:cs typeface="Helvetica Neue Light"/>
              <a:sym typeface="Helvetica Neue Light"/>
            </a:endParaRPr>
          </a:p>
          <a:p>
            <a:pPr indent="0" lvl="0" marL="0" rtl="0" algn="ctr">
              <a:spcBef>
                <a:spcPts val="0"/>
              </a:spcBef>
              <a:spcAft>
                <a:spcPts val="0"/>
              </a:spcAft>
              <a:buClr>
                <a:schemeClr val="dk1"/>
              </a:buClr>
              <a:buSzPts val="1100"/>
              <a:buFont typeface="Arial"/>
              <a:buNone/>
            </a:pPr>
            <a:r>
              <a:t/>
            </a:r>
            <a:endParaRPr i="1" sz="16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i="1" sz="1600">
              <a:solidFill>
                <a:schemeClr val="dk1"/>
              </a:solidFill>
              <a:latin typeface="Helvetica Neue Light"/>
              <a:ea typeface="Helvetica Neue Light"/>
              <a:cs typeface="Helvetica Neue Light"/>
              <a:sym typeface="Helvetica Neue Light"/>
            </a:endParaRPr>
          </a:p>
        </p:txBody>
      </p:sp>
      <p:sp>
        <p:nvSpPr>
          <p:cNvPr id="678" name="Google Shape;678;p69"/>
          <p:cNvSpPr txBox="1"/>
          <p:nvPr/>
        </p:nvSpPr>
        <p:spPr>
          <a:xfrm>
            <a:off x="497050" y="4243850"/>
            <a:ext cx="1953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Montserrat"/>
                <a:ea typeface="Montserrat"/>
                <a:cs typeface="Montserrat"/>
                <a:sym typeface="Montserrat"/>
              </a:rPr>
              <a:t>Dick Neville</a:t>
            </a:r>
            <a:endParaRPr b="1" sz="1700">
              <a:solidFill>
                <a:schemeClr val="dk1"/>
              </a:solidFill>
              <a:latin typeface="Montserrat"/>
              <a:ea typeface="Montserrat"/>
              <a:cs typeface="Montserrat"/>
              <a:sym typeface="Montserrat"/>
            </a:endParaRPr>
          </a:p>
        </p:txBody>
      </p:sp>
      <p:pic>
        <p:nvPicPr>
          <p:cNvPr id="679" name="Google Shape;679;p69"/>
          <p:cNvPicPr preferRelativeResize="0"/>
          <p:nvPr/>
        </p:nvPicPr>
        <p:blipFill>
          <a:blip r:embed="rId4">
            <a:alphaModFix/>
          </a:blip>
          <a:stretch>
            <a:fillRect/>
          </a:stretch>
        </p:blipFill>
        <p:spPr>
          <a:xfrm>
            <a:off x="3180375" y="405400"/>
            <a:ext cx="5744250" cy="4403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cxnSp>
        <p:nvCxnSpPr>
          <p:cNvPr id="684" name="Google Shape;684;p70"/>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85" name="Google Shape;685;p70"/>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86" name="Google Shape;686;p70"/>
          <p:cNvSpPr txBox="1"/>
          <p:nvPr/>
        </p:nvSpPr>
        <p:spPr>
          <a:xfrm>
            <a:off x="57150" y="7592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The Torrey Trophy</a:t>
            </a:r>
            <a:endParaRPr sz="2300">
              <a:solidFill>
                <a:srgbClr val="260D54"/>
              </a:solidFill>
              <a:latin typeface="Montserrat SemiBold"/>
              <a:ea typeface="Montserrat SemiBold"/>
              <a:cs typeface="Montserrat SemiBold"/>
              <a:sym typeface="Montserrat SemiBold"/>
            </a:endParaRPr>
          </a:p>
        </p:txBody>
      </p:sp>
      <p:sp>
        <p:nvSpPr>
          <p:cNvPr id="687" name="Google Shape;687;p70"/>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600">
                <a:solidFill>
                  <a:schemeClr val="dk1"/>
                </a:solidFill>
                <a:latin typeface="Helvetica Neue Light"/>
                <a:ea typeface="Helvetica Neue Light"/>
                <a:cs typeface="Helvetica Neue Light"/>
                <a:sym typeface="Helvetica Neue Light"/>
              </a:rPr>
              <a:t>The Torrey is awarded annually to the person, who, in the opinion of the Governing Committee, has rendered “Outstanding Service: to the Storm Trysail Club.</a:t>
            </a:r>
            <a:endParaRPr i="1" sz="1600">
              <a:solidFill>
                <a:schemeClr val="dk1"/>
              </a:solidFill>
              <a:latin typeface="Helvetica Neue Light"/>
              <a:ea typeface="Helvetica Neue Light"/>
              <a:cs typeface="Helvetica Neue Light"/>
              <a:sym typeface="Helvetica Neue Light"/>
            </a:endParaRPr>
          </a:p>
        </p:txBody>
      </p:sp>
      <p:pic>
        <p:nvPicPr>
          <p:cNvPr id="688" name="Google Shape;688;p70"/>
          <p:cNvPicPr preferRelativeResize="0"/>
          <p:nvPr/>
        </p:nvPicPr>
        <p:blipFill rotWithShape="1">
          <a:blip r:embed="rId4">
            <a:alphaModFix/>
          </a:blip>
          <a:srcRect b="29611" l="0" r="0" t="2888"/>
          <a:stretch/>
        </p:blipFill>
        <p:spPr>
          <a:xfrm>
            <a:off x="3123739" y="1"/>
            <a:ext cx="6850285" cy="5143499"/>
          </a:xfrm>
          <a:prstGeom prst="rect">
            <a:avLst/>
          </a:prstGeom>
          <a:noFill/>
          <a:ln cap="flat" cmpd="sng" w="28575">
            <a:solidFill>
              <a:schemeClr val="lt1"/>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cxnSp>
        <p:nvCxnSpPr>
          <p:cNvPr id="693" name="Google Shape;693;p71"/>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694" name="Google Shape;694;p71"/>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695" name="Google Shape;695;p71"/>
          <p:cNvSpPr txBox="1"/>
          <p:nvPr/>
        </p:nvSpPr>
        <p:spPr>
          <a:xfrm>
            <a:off x="57150" y="759213"/>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The Torrey Trophy</a:t>
            </a:r>
            <a:endParaRPr sz="2300">
              <a:solidFill>
                <a:srgbClr val="260D54"/>
              </a:solidFill>
              <a:latin typeface="Montserrat SemiBold"/>
              <a:ea typeface="Montserrat SemiBold"/>
              <a:cs typeface="Montserrat SemiBold"/>
              <a:sym typeface="Montserrat SemiBold"/>
            </a:endParaRPr>
          </a:p>
        </p:txBody>
      </p:sp>
      <p:sp>
        <p:nvSpPr>
          <p:cNvPr id="696" name="Google Shape;696;p71"/>
          <p:cNvSpPr txBox="1"/>
          <p:nvPr/>
        </p:nvSpPr>
        <p:spPr>
          <a:xfrm>
            <a:off x="0" y="2153500"/>
            <a:ext cx="2863500" cy="16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600">
                <a:solidFill>
                  <a:schemeClr val="dk1"/>
                </a:solidFill>
                <a:latin typeface="Helvetica Neue Light"/>
                <a:ea typeface="Helvetica Neue Light"/>
                <a:cs typeface="Helvetica Neue Light"/>
                <a:sym typeface="Helvetica Neue Light"/>
              </a:rPr>
              <a:t>The Torrey is awarded annually to the person, who, in the opinion of the Governing Committee, has rendered “Outstanding Service: to the Storm Trysail Club.</a:t>
            </a:r>
            <a:endParaRPr i="1" sz="1600">
              <a:solidFill>
                <a:schemeClr val="dk1"/>
              </a:solidFill>
              <a:latin typeface="Helvetica Neue Light"/>
              <a:ea typeface="Helvetica Neue Light"/>
              <a:cs typeface="Helvetica Neue Light"/>
              <a:sym typeface="Helvetica Neue Light"/>
            </a:endParaRPr>
          </a:p>
        </p:txBody>
      </p:sp>
      <p:sp>
        <p:nvSpPr>
          <p:cNvPr id="697" name="Google Shape;697;p71"/>
          <p:cNvSpPr txBox="1"/>
          <p:nvPr/>
        </p:nvSpPr>
        <p:spPr>
          <a:xfrm>
            <a:off x="497050" y="4243850"/>
            <a:ext cx="1953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Montserrat"/>
                <a:ea typeface="Montserrat"/>
                <a:cs typeface="Montserrat"/>
                <a:sym typeface="Montserrat"/>
              </a:rPr>
              <a:t>Bud Heerde</a:t>
            </a:r>
            <a:endParaRPr b="1" sz="17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8"/>
          <p:cNvPicPr preferRelativeResize="0"/>
          <p:nvPr/>
        </p:nvPicPr>
        <p:blipFill rotWithShape="1">
          <a:blip r:embed="rId3">
            <a:alphaModFix/>
          </a:blip>
          <a:srcRect b="0" l="579" r="1198" t="0"/>
          <a:stretch/>
        </p:blipFill>
        <p:spPr>
          <a:xfrm>
            <a:off x="431600" y="896550"/>
            <a:ext cx="8178126" cy="4118976"/>
          </a:xfrm>
          <a:prstGeom prst="rect">
            <a:avLst/>
          </a:prstGeom>
          <a:noFill/>
          <a:ln>
            <a:noFill/>
          </a:ln>
        </p:spPr>
      </p:pic>
      <p:cxnSp>
        <p:nvCxnSpPr>
          <p:cNvPr id="100" name="Google Shape;100;p18"/>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01" name="Google Shape;101;p18"/>
          <p:cNvPicPr preferRelativeResize="0"/>
          <p:nvPr/>
        </p:nvPicPr>
        <p:blipFill>
          <a:blip r:embed="rId4">
            <a:alphaModFix/>
          </a:blip>
          <a:stretch>
            <a:fillRect/>
          </a:stretch>
        </p:blipFill>
        <p:spPr>
          <a:xfrm>
            <a:off x="7386050" y="110675"/>
            <a:ext cx="351650" cy="347075"/>
          </a:xfrm>
          <a:prstGeom prst="rect">
            <a:avLst/>
          </a:prstGeom>
          <a:noFill/>
          <a:ln>
            <a:noFill/>
          </a:ln>
        </p:spPr>
      </p:pic>
      <p:sp>
        <p:nvSpPr>
          <p:cNvPr id="102" name="Google Shape;102;p18"/>
          <p:cNvSpPr txBox="1"/>
          <p:nvPr/>
        </p:nvSpPr>
        <p:spPr>
          <a:xfrm>
            <a:off x="5270675" y="349075"/>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TREASURER’S REPORT</a:t>
            </a:r>
            <a:endParaRPr sz="1600">
              <a:solidFill>
                <a:srgbClr val="260D54"/>
              </a:solidFill>
              <a:latin typeface="Montserrat SemiBold"/>
              <a:ea typeface="Montserrat SemiBold"/>
              <a:cs typeface="Montserrat SemiBold"/>
              <a:sym typeface="Montserrat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cxnSp>
        <p:nvCxnSpPr>
          <p:cNvPr id="107" name="Google Shape;107;p19"/>
          <p:cNvCxnSpPr/>
          <p:nvPr/>
        </p:nvCxnSpPr>
        <p:spPr>
          <a:xfrm>
            <a:off x="6745725" y="6001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08" name="Google Shape;108;p19"/>
          <p:cNvPicPr preferRelativeResize="0"/>
          <p:nvPr/>
        </p:nvPicPr>
        <p:blipFill>
          <a:blip r:embed="rId3">
            <a:alphaModFix/>
          </a:blip>
          <a:stretch>
            <a:fillRect/>
          </a:stretch>
        </p:blipFill>
        <p:spPr>
          <a:xfrm>
            <a:off x="7386050" y="110675"/>
            <a:ext cx="351650" cy="347075"/>
          </a:xfrm>
          <a:prstGeom prst="rect">
            <a:avLst/>
          </a:prstGeom>
          <a:noFill/>
          <a:ln>
            <a:noFill/>
          </a:ln>
        </p:spPr>
      </p:pic>
      <p:sp>
        <p:nvSpPr>
          <p:cNvPr id="109" name="Google Shape;109;p19"/>
          <p:cNvSpPr txBox="1"/>
          <p:nvPr/>
        </p:nvSpPr>
        <p:spPr>
          <a:xfrm>
            <a:off x="5270675" y="349075"/>
            <a:ext cx="43686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260D54"/>
                </a:solidFill>
                <a:latin typeface="Montserrat SemiBold"/>
                <a:ea typeface="Montserrat SemiBold"/>
                <a:cs typeface="Montserrat SemiBold"/>
                <a:sym typeface="Montserrat SemiBold"/>
              </a:rPr>
              <a:t>TREASURER’S REPORT</a:t>
            </a:r>
            <a:endParaRPr sz="1600">
              <a:solidFill>
                <a:srgbClr val="260D54"/>
              </a:solidFill>
              <a:latin typeface="Montserrat SemiBold"/>
              <a:ea typeface="Montserrat SemiBold"/>
              <a:cs typeface="Montserrat SemiBold"/>
              <a:sym typeface="Montserrat SemiBold"/>
            </a:endParaRPr>
          </a:p>
        </p:txBody>
      </p:sp>
      <p:graphicFrame>
        <p:nvGraphicFramePr>
          <p:cNvPr id="110" name="Google Shape;110;p19"/>
          <p:cNvGraphicFramePr/>
          <p:nvPr/>
        </p:nvGraphicFramePr>
        <p:xfrm>
          <a:off x="383075" y="818700"/>
          <a:ext cx="3000000" cy="3000000"/>
        </p:xfrm>
        <a:graphic>
          <a:graphicData uri="http://schemas.openxmlformats.org/drawingml/2006/table">
            <a:tbl>
              <a:tblPr>
                <a:solidFill>
                  <a:srgbClr val="FFFFFF"/>
                </a:solidFill>
                <a:tableStyleId>{8C5F8BF6-2348-410F-9D4B-4457420F55D8}</a:tableStyleId>
              </a:tblPr>
              <a:tblGrid>
                <a:gridCol w="2001625"/>
                <a:gridCol w="537025"/>
                <a:gridCol w="1064275"/>
                <a:gridCol w="382850"/>
                <a:gridCol w="654200"/>
                <a:gridCol w="1181450"/>
              </a:tblGrid>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lang="en" sz="1050">
                          <a:solidFill>
                            <a:srgbClr val="202020"/>
                          </a:solidFill>
                          <a:highlight>
                            <a:srgbClr val="FFFFFF"/>
                          </a:highlight>
                          <a:latin typeface="Helvetica Neue"/>
                          <a:ea typeface="Helvetica Neue"/>
                          <a:cs typeface="Helvetica Neue"/>
                          <a:sym typeface="Helvetica Neue"/>
                        </a:rPr>
                        <a:t>Current</a:t>
                      </a:r>
                      <a:endParaRPr b="1"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hMerge="1"/>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b="1" lang="en" sz="1050">
                          <a:solidFill>
                            <a:srgbClr val="202020"/>
                          </a:solidFill>
                          <a:highlight>
                            <a:srgbClr val="FFFFFF"/>
                          </a:highlight>
                          <a:latin typeface="Helvetica Neue"/>
                          <a:ea typeface="Helvetica Neue"/>
                          <a:cs typeface="Helvetica Neue"/>
                          <a:sym typeface="Helvetica Neue"/>
                        </a:rPr>
                        <a:t>Proposed</a:t>
                      </a:r>
                      <a:endParaRPr b="1"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hMerge="1"/>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Dues*</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Initiation fees</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Dues*</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Initiation fees</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Regular</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$200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$400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$225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$450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Regular member under 30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$200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$135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$225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$150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Corinthian</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$200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$200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$225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$450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Corinthian member under 30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$200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$135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$225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$150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Associate</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$200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None</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$225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None</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Junior</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$125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None</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$140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None</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Senior</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$70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NA</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$80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NA</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r h="171450">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Overseas</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$70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$135</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 </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$80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50">
                          <a:solidFill>
                            <a:srgbClr val="202020"/>
                          </a:solidFill>
                          <a:highlight>
                            <a:srgbClr val="FFFFFF"/>
                          </a:highlight>
                          <a:latin typeface="Helvetica Neue"/>
                          <a:ea typeface="Helvetica Neue"/>
                          <a:cs typeface="Helvetica Neue"/>
                          <a:sym typeface="Helvetica Neue"/>
                        </a:rPr>
                        <a:t>$150</a:t>
                      </a:r>
                      <a:endParaRPr sz="1050">
                        <a:solidFill>
                          <a:srgbClr val="202020"/>
                        </a:solidFill>
                        <a:highlight>
                          <a:srgbClr val="FFFFFF"/>
                        </a:highlight>
                        <a:latin typeface="Helvetica Neue"/>
                        <a:ea typeface="Helvetica Neue"/>
                        <a:cs typeface="Helvetica Neue"/>
                        <a:sym typeface="Helvetica Neue"/>
                      </a:endParaRPr>
                    </a:p>
                  </a:txBody>
                  <a:tcPr marT="91425" marB="91425" marR="91425" marL="91425">
                    <a:lnL cap="flat" cmpd="sng" w="9525">
                      <a:solidFill>
                        <a:srgbClr val="808080"/>
                      </a:solidFill>
                      <a:prstDash val="solid"/>
                      <a:round/>
                      <a:headEnd len="sm" w="sm" type="none"/>
                      <a:tailEnd len="sm" w="sm" type="none"/>
                    </a:lnL>
                    <a:lnR cap="flat" cmpd="sng" w="9525">
                      <a:solidFill>
                        <a:srgbClr val="808080"/>
                      </a:solidFill>
                      <a:prstDash val="solid"/>
                      <a:round/>
                      <a:headEnd len="sm" w="sm" type="none"/>
                      <a:tailEnd len="sm" w="sm" type="none"/>
                    </a:lnR>
                    <a:lnT cap="flat" cmpd="sng" w="9525">
                      <a:solidFill>
                        <a:srgbClr val="808080"/>
                      </a:solidFill>
                      <a:prstDash val="solid"/>
                      <a:round/>
                      <a:headEnd len="sm" w="sm" type="none"/>
                      <a:tailEnd len="sm" w="sm" type="none"/>
                    </a:lnT>
                    <a:lnB cap="flat" cmpd="sng" w="9525">
                      <a:solidFill>
                        <a:srgbClr val="808080"/>
                      </a:solidFill>
                      <a:prstDash val="solid"/>
                      <a:round/>
                      <a:headEnd len="sm" w="sm" type="none"/>
                      <a:tailEnd len="sm" w="sm" type="none"/>
                    </a:lnB>
                  </a:tcPr>
                </a:tc>
              </a:tr>
            </a:tbl>
          </a:graphicData>
        </a:graphic>
      </p:graphicFrame>
      <p:sp>
        <p:nvSpPr>
          <p:cNvPr id="111" name="Google Shape;111;p19"/>
          <p:cNvSpPr txBox="1"/>
          <p:nvPr/>
        </p:nvSpPr>
        <p:spPr>
          <a:xfrm>
            <a:off x="304800" y="304800"/>
            <a:ext cx="5253900" cy="5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50">
                <a:solidFill>
                  <a:srgbClr val="202020"/>
                </a:solidFill>
                <a:highlight>
                  <a:srgbClr val="FFFFFF"/>
                </a:highlight>
                <a:latin typeface="Montserrat"/>
                <a:ea typeface="Montserrat"/>
                <a:cs typeface="Montserrat"/>
                <a:sym typeface="Montserrat"/>
              </a:rPr>
              <a:t>Effective January 1, 2024, Dues and Initiation Fees shall be as follows:</a:t>
            </a:r>
            <a:endParaRPr b="1" sz="1050">
              <a:solidFill>
                <a:srgbClr val="202020"/>
              </a:solidFill>
              <a:highlight>
                <a:srgbClr val="FFFFFF"/>
              </a:highlight>
              <a:latin typeface="Montserrat"/>
              <a:ea typeface="Montserrat"/>
              <a:cs typeface="Montserrat"/>
              <a:sym typeface="Montserrat"/>
            </a:endParaRPr>
          </a:p>
        </p:txBody>
      </p:sp>
      <p:sp>
        <p:nvSpPr>
          <p:cNvPr id="112" name="Google Shape;112;p19"/>
          <p:cNvSpPr txBox="1"/>
          <p:nvPr/>
        </p:nvSpPr>
        <p:spPr>
          <a:xfrm>
            <a:off x="6332650" y="3828075"/>
            <a:ext cx="2614800" cy="9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202020"/>
                </a:solidFill>
                <a:highlight>
                  <a:srgbClr val="FFFFFF"/>
                </a:highlight>
                <a:latin typeface="Montserrat"/>
                <a:ea typeface="Montserrat"/>
                <a:cs typeface="Montserrat"/>
                <a:sym typeface="Montserrat"/>
              </a:rPr>
              <a:t>* If the date of election is after September 1, dues for the year of election are waived. Once a Regular Member reaches age 90, yearly dues are waived.</a:t>
            </a:r>
            <a:endParaRPr>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nvSpPr>
        <p:spPr>
          <a:xfrm>
            <a:off x="1521725" y="322525"/>
            <a:ext cx="7205400" cy="12309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t/>
            </a:r>
            <a:endParaRPr b="1" sz="1600">
              <a:solidFill>
                <a:srgbClr val="000000"/>
              </a:solidFill>
              <a:latin typeface="Montserrat"/>
              <a:ea typeface="Montserrat"/>
              <a:cs typeface="Montserrat"/>
              <a:sym typeface="Montserrat"/>
            </a:endParaRPr>
          </a:p>
          <a:p>
            <a:pPr indent="0" lvl="0" marL="0" rtl="0" algn="ctr">
              <a:spcBef>
                <a:spcPts val="0"/>
              </a:spcBef>
              <a:spcAft>
                <a:spcPts val="0"/>
              </a:spcAft>
              <a:buNone/>
            </a:pPr>
            <a:r>
              <a:rPr i="1" lang="en" sz="1600">
                <a:solidFill>
                  <a:srgbClr val="000000"/>
                </a:solidFill>
                <a:latin typeface="Montserrat"/>
                <a:ea typeface="Montserrat"/>
                <a:cs typeface="Montserrat"/>
                <a:sym typeface="Montserrat"/>
              </a:rPr>
              <a:t>Only Regular or Senior members should answer this question.</a:t>
            </a:r>
            <a:r>
              <a:rPr lang="en" sz="1600">
                <a:solidFill>
                  <a:srgbClr val="000000"/>
                </a:solidFill>
                <a:latin typeface="Montserrat"/>
                <a:ea typeface="Montserrat"/>
                <a:cs typeface="Montserrat"/>
                <a:sym typeface="Montserrat"/>
              </a:rPr>
              <a:t> </a:t>
            </a:r>
            <a:endParaRPr sz="1600">
              <a:solidFill>
                <a:srgbClr val="000000"/>
              </a:solidFill>
              <a:latin typeface="Montserrat"/>
              <a:ea typeface="Montserrat"/>
              <a:cs typeface="Montserrat"/>
              <a:sym typeface="Montserrat"/>
            </a:endParaRPr>
          </a:p>
        </p:txBody>
      </p:sp>
      <p:pic>
        <p:nvPicPr>
          <p:cNvPr id="118" name="Google Shape;118;p20"/>
          <p:cNvPicPr preferRelativeResize="0"/>
          <p:nvPr/>
        </p:nvPicPr>
        <p:blipFill>
          <a:blip r:embed="rId3">
            <a:alphaModFix/>
          </a:blip>
          <a:stretch>
            <a:fillRect/>
          </a:stretch>
        </p:blipFill>
        <p:spPr>
          <a:xfrm>
            <a:off x="0" y="0"/>
            <a:ext cx="1685925" cy="1685925"/>
          </a:xfrm>
          <a:prstGeom prst="rect">
            <a:avLst/>
          </a:prstGeom>
          <a:noFill/>
          <a:ln>
            <a:noFill/>
          </a:ln>
        </p:spPr>
      </p:pic>
      <p:sp>
        <p:nvSpPr>
          <p:cNvPr id="119" name="Google Shape;119;p20"/>
          <p:cNvSpPr txBox="1"/>
          <p:nvPr/>
        </p:nvSpPr>
        <p:spPr>
          <a:xfrm>
            <a:off x="1063675" y="2010625"/>
            <a:ext cx="7624200" cy="3000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Helvetica Neue"/>
              <a:buAutoNum type="arabicPeriod"/>
            </a:pPr>
            <a:r>
              <a:rPr b="1" lang="en" sz="1600">
                <a:solidFill>
                  <a:srgbClr val="000000"/>
                </a:solidFill>
                <a:latin typeface="Helvetica Neue"/>
                <a:ea typeface="Helvetica Neue"/>
                <a:cs typeface="Helvetica Neue"/>
                <a:sym typeface="Helvetica Neue"/>
              </a:rPr>
              <a:t>Do you approve the schedule of dues, initiation and late fees proposed by the Treasurer?</a:t>
            </a:r>
            <a:endParaRPr b="1" sz="1600">
              <a:solidFill>
                <a:srgbClr val="000000"/>
              </a:solidFill>
              <a:latin typeface="Helvetica Neue"/>
              <a:ea typeface="Helvetica Neue"/>
              <a:cs typeface="Helvetica Neue"/>
              <a:sym typeface="Helvetica Neue"/>
            </a:endParaRPr>
          </a:p>
          <a:p>
            <a:pPr indent="0" lvl="0" marL="0" rtl="0" algn="l">
              <a:spcBef>
                <a:spcPts val="0"/>
              </a:spcBef>
              <a:spcAft>
                <a:spcPts val="0"/>
              </a:spcAft>
              <a:buNone/>
            </a:pPr>
            <a:r>
              <a:t/>
            </a:r>
            <a:endParaRPr sz="1600">
              <a:solidFill>
                <a:srgbClr val="000000"/>
              </a:solidFill>
              <a:latin typeface="Helvetica Neue"/>
              <a:ea typeface="Helvetica Neue"/>
              <a:cs typeface="Helvetica Neue"/>
              <a:sym typeface="Helvetica Neue"/>
            </a:endParaRPr>
          </a:p>
          <a:p>
            <a:pPr indent="0" lvl="0" marL="457200" rtl="0" algn="l">
              <a:spcBef>
                <a:spcPts val="600"/>
              </a:spcBef>
              <a:spcAft>
                <a:spcPts val="0"/>
              </a:spcAft>
              <a:buNone/>
            </a:pPr>
            <a:r>
              <a:rPr b="1" lang="en" sz="1600">
                <a:latin typeface="Helvetica Neue"/>
                <a:ea typeface="Helvetica Neue"/>
                <a:cs typeface="Helvetica Neue"/>
                <a:sym typeface="Helvetica Neue"/>
              </a:rPr>
              <a:t>Dues: </a:t>
            </a:r>
            <a:r>
              <a:rPr i="1" lang="en" sz="1600">
                <a:solidFill>
                  <a:srgbClr val="000000"/>
                </a:solidFill>
                <a:latin typeface="Helvetica Neue"/>
                <a:ea typeface="Helvetica Neue"/>
                <a:cs typeface="Helvetica Neue"/>
                <a:sym typeface="Helvetica Neue"/>
              </a:rPr>
              <a:t>Senior $</a:t>
            </a:r>
            <a:r>
              <a:rPr i="1" lang="en" sz="1600">
                <a:latin typeface="Helvetica Neue"/>
                <a:ea typeface="Helvetica Neue"/>
                <a:cs typeface="Helvetica Neue"/>
                <a:sym typeface="Helvetica Neue"/>
              </a:rPr>
              <a:t>80</a:t>
            </a:r>
            <a:r>
              <a:rPr i="1" lang="en" sz="1600">
                <a:solidFill>
                  <a:srgbClr val="000000"/>
                </a:solidFill>
                <a:latin typeface="Helvetica Neue"/>
                <a:ea typeface="Helvetica Neue"/>
                <a:cs typeface="Helvetica Neue"/>
                <a:sym typeface="Helvetica Neue"/>
              </a:rPr>
              <a:t> (Overseas $</a:t>
            </a:r>
            <a:r>
              <a:rPr i="1" lang="en" sz="1600">
                <a:latin typeface="Helvetica Neue"/>
                <a:ea typeface="Helvetica Neue"/>
                <a:cs typeface="Helvetica Neue"/>
                <a:sym typeface="Helvetica Neue"/>
              </a:rPr>
              <a:t>8</a:t>
            </a:r>
            <a:r>
              <a:rPr i="1" lang="en" sz="1600">
                <a:solidFill>
                  <a:srgbClr val="000000"/>
                </a:solidFill>
                <a:latin typeface="Helvetica Neue"/>
                <a:ea typeface="Helvetica Neue"/>
                <a:cs typeface="Helvetica Neue"/>
                <a:sym typeface="Helvetica Neue"/>
              </a:rPr>
              <a:t>0); Regular, Corinthian and Associate $</a:t>
            </a:r>
            <a:r>
              <a:rPr i="1" lang="en" sz="1600">
                <a:latin typeface="Helvetica Neue"/>
                <a:ea typeface="Helvetica Neue"/>
                <a:cs typeface="Helvetica Neue"/>
                <a:sym typeface="Helvetica Neue"/>
              </a:rPr>
              <a:t>225;</a:t>
            </a:r>
            <a:r>
              <a:rPr i="1" lang="en" sz="1600">
                <a:solidFill>
                  <a:srgbClr val="000000"/>
                </a:solidFill>
                <a:latin typeface="Helvetica Neue"/>
                <a:ea typeface="Helvetica Neue"/>
                <a:cs typeface="Helvetica Neue"/>
                <a:sym typeface="Helvetica Neue"/>
              </a:rPr>
              <a:t> Junior $</a:t>
            </a:r>
            <a:r>
              <a:rPr i="1" lang="en" sz="1600">
                <a:latin typeface="Helvetica Neue"/>
                <a:ea typeface="Helvetica Neue"/>
                <a:cs typeface="Helvetica Neue"/>
                <a:sym typeface="Helvetica Neue"/>
              </a:rPr>
              <a:t>140</a:t>
            </a:r>
            <a:r>
              <a:rPr i="1" lang="en" sz="1600">
                <a:solidFill>
                  <a:srgbClr val="000000"/>
                </a:solidFill>
                <a:latin typeface="Helvetica Neue"/>
                <a:ea typeface="Helvetica Neue"/>
                <a:cs typeface="Helvetica Neue"/>
                <a:sym typeface="Helvetica Neue"/>
              </a:rPr>
              <a:t>.  </a:t>
            </a:r>
            <a:endParaRPr i="1" sz="1600">
              <a:solidFill>
                <a:srgbClr val="000000"/>
              </a:solidFill>
              <a:latin typeface="Helvetica Neue"/>
              <a:ea typeface="Helvetica Neue"/>
              <a:cs typeface="Helvetica Neue"/>
              <a:sym typeface="Helvetica Neue"/>
            </a:endParaRPr>
          </a:p>
          <a:p>
            <a:pPr indent="0" lvl="0" marL="457200" rtl="0" algn="l">
              <a:spcBef>
                <a:spcPts val="600"/>
              </a:spcBef>
              <a:spcAft>
                <a:spcPts val="0"/>
              </a:spcAft>
              <a:buNone/>
            </a:pPr>
            <a:r>
              <a:rPr b="1" lang="en" sz="1600">
                <a:solidFill>
                  <a:srgbClr val="000000"/>
                </a:solidFill>
                <a:latin typeface="Helvetica Neue"/>
                <a:ea typeface="Helvetica Neue"/>
                <a:cs typeface="Helvetica Neue"/>
                <a:sym typeface="Helvetica Neue"/>
              </a:rPr>
              <a:t>Initiation Fee</a:t>
            </a:r>
            <a:r>
              <a:rPr lang="en" sz="1600">
                <a:solidFill>
                  <a:srgbClr val="000000"/>
                </a:solidFill>
                <a:latin typeface="Helvetica Neue"/>
                <a:ea typeface="Helvetica Neue"/>
                <a:cs typeface="Helvetica Neue"/>
                <a:sym typeface="Helvetica Neue"/>
              </a:rPr>
              <a:t>:</a:t>
            </a:r>
            <a:r>
              <a:rPr i="1" lang="en" sz="1600">
                <a:solidFill>
                  <a:srgbClr val="000000"/>
                </a:solidFill>
                <a:latin typeface="Helvetica Neue"/>
                <a:ea typeface="Helvetica Neue"/>
                <a:cs typeface="Helvetica Neue"/>
                <a:sym typeface="Helvetica Neue"/>
              </a:rPr>
              <a:t> 200% of the annual Regular Member dues and $</a:t>
            </a:r>
            <a:r>
              <a:rPr i="1" lang="en" sz="1600">
                <a:latin typeface="Helvetica Neue"/>
                <a:ea typeface="Helvetica Neue"/>
                <a:cs typeface="Helvetica Neue"/>
                <a:sym typeface="Helvetica Neue"/>
              </a:rPr>
              <a:t>150</a:t>
            </a:r>
            <a:r>
              <a:rPr i="1" lang="en" sz="1600">
                <a:solidFill>
                  <a:srgbClr val="000000"/>
                </a:solidFill>
                <a:latin typeface="Helvetica Neue"/>
                <a:ea typeface="Helvetica Neue"/>
                <a:cs typeface="Helvetica Neue"/>
                <a:sym typeface="Helvetica Neue"/>
              </a:rPr>
              <a:t> for Regular Members under the age of 30.  Junior and Associate Members pay no initiation fee.</a:t>
            </a:r>
            <a:endParaRPr i="1" sz="1600">
              <a:solidFill>
                <a:srgbClr val="000000"/>
              </a:solidFill>
              <a:latin typeface="Helvetica Neue"/>
              <a:ea typeface="Helvetica Neue"/>
              <a:cs typeface="Helvetica Neue"/>
              <a:sym typeface="Helvetica Neue"/>
            </a:endParaRPr>
          </a:p>
          <a:p>
            <a:pPr indent="0" lvl="0" marL="457200" rtl="0" algn="l">
              <a:spcBef>
                <a:spcPts val="600"/>
              </a:spcBef>
              <a:spcAft>
                <a:spcPts val="600"/>
              </a:spcAft>
              <a:buNone/>
            </a:pPr>
            <a:r>
              <a:rPr b="1" lang="en" sz="1600">
                <a:solidFill>
                  <a:srgbClr val="000000"/>
                </a:solidFill>
                <a:latin typeface="Helvetica Neue"/>
                <a:ea typeface="Helvetica Neue"/>
                <a:cs typeface="Helvetica Neue"/>
                <a:sym typeface="Helvetica Neue"/>
              </a:rPr>
              <a:t>Late Fee:</a:t>
            </a:r>
            <a:r>
              <a:rPr i="1" lang="en" sz="1600">
                <a:solidFill>
                  <a:srgbClr val="000000"/>
                </a:solidFill>
                <a:latin typeface="Helvetica Neue"/>
                <a:ea typeface="Helvetica Neue"/>
                <a:cs typeface="Helvetica Neue"/>
                <a:sym typeface="Helvetica Neue"/>
              </a:rPr>
              <a:t> $20 added after 60-days.</a:t>
            </a:r>
            <a:endParaRPr i="1" sz="1600">
              <a:solidFill>
                <a:srgbClr val="000000"/>
              </a:solidFill>
              <a:latin typeface="Helvetica Neue"/>
              <a:ea typeface="Helvetica Neue"/>
              <a:cs typeface="Helvetica Neue"/>
              <a:sym typeface="Helvetica Neue"/>
            </a:endParaRPr>
          </a:p>
        </p:txBody>
      </p:sp>
      <p:sp>
        <p:nvSpPr>
          <p:cNvPr id="120" name="Google Shape;120;p20"/>
          <p:cNvSpPr txBox="1"/>
          <p:nvPr/>
        </p:nvSpPr>
        <p:spPr>
          <a:xfrm>
            <a:off x="2707426" y="349025"/>
            <a:ext cx="5693400" cy="39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2024 ANNUAL MEETING BALLOT</a:t>
            </a:r>
            <a:endParaRPr sz="2300">
              <a:solidFill>
                <a:srgbClr val="260D54"/>
              </a:solidFill>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cxnSp>
        <p:nvCxnSpPr>
          <p:cNvPr id="125" name="Google Shape;125;p21"/>
          <p:cNvCxnSpPr/>
          <p:nvPr/>
        </p:nvCxnSpPr>
        <p:spPr>
          <a:xfrm>
            <a:off x="759900" y="759225"/>
            <a:ext cx="1518000" cy="0"/>
          </a:xfrm>
          <a:prstGeom prst="straightConnector1">
            <a:avLst/>
          </a:prstGeom>
          <a:noFill/>
          <a:ln cap="flat" cmpd="sng" w="9525">
            <a:solidFill>
              <a:srgbClr val="D42E12"/>
            </a:solidFill>
            <a:prstDash val="solid"/>
            <a:round/>
            <a:headEnd len="med" w="med" type="none"/>
            <a:tailEnd len="med" w="med" type="none"/>
          </a:ln>
        </p:spPr>
      </p:cxnSp>
      <p:pic>
        <p:nvPicPr>
          <p:cNvPr id="126" name="Google Shape;126;p21"/>
          <p:cNvPicPr preferRelativeResize="0"/>
          <p:nvPr/>
        </p:nvPicPr>
        <p:blipFill>
          <a:blip r:embed="rId3">
            <a:alphaModFix/>
          </a:blip>
          <a:stretch>
            <a:fillRect/>
          </a:stretch>
        </p:blipFill>
        <p:spPr>
          <a:xfrm>
            <a:off x="1400225" y="269775"/>
            <a:ext cx="351650" cy="347075"/>
          </a:xfrm>
          <a:prstGeom prst="rect">
            <a:avLst/>
          </a:prstGeom>
          <a:noFill/>
          <a:ln>
            <a:noFill/>
          </a:ln>
        </p:spPr>
      </p:pic>
      <p:sp>
        <p:nvSpPr>
          <p:cNvPr id="127" name="Google Shape;127;p21"/>
          <p:cNvSpPr txBox="1"/>
          <p:nvPr/>
        </p:nvSpPr>
        <p:spPr>
          <a:xfrm>
            <a:off x="0" y="771026"/>
            <a:ext cx="3037800" cy="84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60D54"/>
                </a:solidFill>
                <a:latin typeface="Montserrat SemiBold"/>
                <a:ea typeface="Montserrat SemiBold"/>
                <a:cs typeface="Montserrat SemiBold"/>
                <a:sym typeface="Montserrat SemiBold"/>
              </a:rPr>
              <a:t>FLEET CAPTAIN’S</a:t>
            </a:r>
            <a:r>
              <a:rPr lang="en" sz="2300">
                <a:solidFill>
                  <a:srgbClr val="260D54"/>
                </a:solidFill>
                <a:latin typeface="Montserrat SemiBold"/>
                <a:ea typeface="Montserrat SemiBold"/>
                <a:cs typeface="Montserrat SemiBold"/>
                <a:sym typeface="Montserrat SemiBold"/>
              </a:rPr>
              <a:t> REPORT</a:t>
            </a:r>
            <a:endParaRPr sz="2300">
              <a:solidFill>
                <a:srgbClr val="260D54"/>
              </a:solidFill>
              <a:latin typeface="Montserrat SemiBold"/>
              <a:ea typeface="Montserrat SemiBold"/>
              <a:cs typeface="Montserrat SemiBold"/>
              <a:sym typeface="Montserrat SemiBold"/>
            </a:endParaRPr>
          </a:p>
        </p:txBody>
      </p:sp>
      <p:sp>
        <p:nvSpPr>
          <p:cNvPr id="128" name="Google Shape;128;p21"/>
          <p:cNvSpPr txBox="1"/>
          <p:nvPr/>
        </p:nvSpPr>
        <p:spPr>
          <a:xfrm>
            <a:off x="650250" y="2421175"/>
            <a:ext cx="155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RICK ROYCE</a:t>
            </a:r>
            <a:endParaRPr b="1">
              <a:latin typeface="Montserrat"/>
              <a:ea typeface="Montserrat"/>
              <a:cs typeface="Montserrat"/>
              <a:sym typeface="Montserrat"/>
            </a:endParaRPr>
          </a:p>
        </p:txBody>
      </p:sp>
      <p:pic>
        <p:nvPicPr>
          <p:cNvPr id="129" name="Google Shape;129;p21"/>
          <p:cNvPicPr preferRelativeResize="0"/>
          <p:nvPr/>
        </p:nvPicPr>
        <p:blipFill rotWithShape="1">
          <a:blip r:embed="rId4">
            <a:alphaModFix/>
          </a:blip>
          <a:srcRect b="4236" l="3025" r="0" t="1210"/>
          <a:stretch/>
        </p:blipFill>
        <p:spPr>
          <a:xfrm>
            <a:off x="2874050" y="625"/>
            <a:ext cx="7913102"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